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notesMasterIdLst>
    <p:notesMasterId r:id="rId4"/>
  </p:notesMasterIdLst>
  <p:sldIdLst>
    <p:sldId id="256" r:id="rId2"/>
    <p:sldId id="257" r:id="rId3"/>
  </p:sldIdLst>
  <p:sldSz cx="43195875" cy="287940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C009535-9A48-4764-A259-853FCD393AD1}">
          <p14:sldIdLst>
            <p14:sldId id="256"/>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7" d="100"/>
          <a:sy n="17" d="100"/>
        </p:scale>
        <p:origin x="15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F8031-8446-45CA-9679-8AD6FED5A3BA}" type="datetimeFigureOut">
              <a:rPr lang="en-US" smtClean="0"/>
              <a:t>5/26/2026</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B6705-0F74-47D4-BCB1-1517948707B0}" type="slidenum">
              <a:rPr lang="en-US" smtClean="0"/>
              <a:t>‹#›</a:t>
            </a:fld>
            <a:endParaRPr lang="en-US"/>
          </a:p>
        </p:txBody>
      </p:sp>
    </p:spTree>
    <p:extLst>
      <p:ext uri="{BB962C8B-B14F-4D97-AF65-F5344CB8AC3E}">
        <p14:creationId xmlns:p14="http://schemas.microsoft.com/office/powerpoint/2010/main" val="311713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6035515B-EE28-41CD-A4B1-D1912091AAC0}" type="slidenum">
              <a:rPr lang="ro-RO" smtClean="0"/>
              <a:t>2</a:t>
            </a:fld>
            <a:endParaRPr lang="ro-RO"/>
          </a:p>
        </p:txBody>
      </p:sp>
    </p:spTree>
    <p:extLst>
      <p:ext uri="{BB962C8B-B14F-4D97-AF65-F5344CB8AC3E}">
        <p14:creationId xmlns:p14="http://schemas.microsoft.com/office/powerpoint/2010/main" val="139699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9691" y="4712366"/>
            <a:ext cx="36716494" cy="10024604"/>
          </a:xfrm>
        </p:spPr>
        <p:txBody>
          <a:bodyPr anchor="b"/>
          <a:lstStyle>
            <a:lvl1pPr algn="ctr">
              <a:defRPr sz="25192"/>
            </a:lvl1pPr>
          </a:lstStyle>
          <a:p>
            <a:r>
              <a:rPr lang="en-US"/>
              <a:t>Click to edit Master title style</a:t>
            </a:r>
            <a:endParaRPr lang="en-US" dirty="0"/>
          </a:p>
        </p:txBody>
      </p:sp>
      <p:sp>
        <p:nvSpPr>
          <p:cNvPr id="3" name="Subtitle 2"/>
          <p:cNvSpPr>
            <a:spLocks noGrp="1"/>
          </p:cNvSpPr>
          <p:nvPr>
            <p:ph type="subTitle" idx="1"/>
          </p:nvPr>
        </p:nvSpPr>
        <p:spPr>
          <a:xfrm>
            <a:off x="5399485" y="15123557"/>
            <a:ext cx="32396906" cy="6951901"/>
          </a:xfrm>
        </p:spPr>
        <p:txBody>
          <a:bodyPr/>
          <a:lstStyle>
            <a:lvl1pPr marL="0" indent="0" algn="ctr">
              <a:buNone/>
              <a:defRPr sz="10077"/>
            </a:lvl1pPr>
            <a:lvl2pPr marL="1919600" indent="0" algn="ctr">
              <a:buNone/>
              <a:defRPr sz="8397"/>
            </a:lvl2pPr>
            <a:lvl3pPr marL="3839200" indent="0" algn="ctr">
              <a:buNone/>
              <a:defRPr sz="7557"/>
            </a:lvl3pPr>
            <a:lvl4pPr marL="5758800" indent="0" algn="ctr">
              <a:buNone/>
              <a:defRPr sz="6718"/>
            </a:lvl4pPr>
            <a:lvl5pPr marL="7678400" indent="0" algn="ctr">
              <a:buNone/>
              <a:defRPr sz="6718"/>
            </a:lvl5pPr>
            <a:lvl6pPr marL="9598000" indent="0" algn="ctr">
              <a:buNone/>
              <a:defRPr sz="6718"/>
            </a:lvl6pPr>
            <a:lvl7pPr marL="11517600" indent="0" algn="ctr">
              <a:buNone/>
              <a:defRPr sz="6718"/>
            </a:lvl7pPr>
            <a:lvl8pPr marL="13437199" indent="0" algn="ctr">
              <a:buNone/>
              <a:defRPr sz="6718"/>
            </a:lvl8pPr>
            <a:lvl9pPr marL="15356799" indent="0" algn="ctr">
              <a:buNone/>
              <a:defRPr sz="671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257755-6558-471E-A8D3-B66F32766E7C}"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311455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257755-6558-471E-A8D3-B66F32766E7C}"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288927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2050" y="1533018"/>
            <a:ext cx="9314111" cy="244016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69719" y="1533018"/>
            <a:ext cx="27402383" cy="244016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257755-6558-471E-A8D3-B66F32766E7C}"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300463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257755-6558-471E-A8D3-B66F32766E7C}"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143362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7221" y="7178531"/>
            <a:ext cx="37256442" cy="11977533"/>
          </a:xfrm>
        </p:spPr>
        <p:txBody>
          <a:bodyPr anchor="b"/>
          <a:lstStyle>
            <a:lvl1pPr>
              <a:defRPr sz="25192"/>
            </a:lvl1pPr>
          </a:lstStyle>
          <a:p>
            <a:r>
              <a:rPr lang="en-US"/>
              <a:t>Click to edit Master title style</a:t>
            </a:r>
            <a:endParaRPr lang="en-US" dirty="0"/>
          </a:p>
        </p:txBody>
      </p:sp>
      <p:sp>
        <p:nvSpPr>
          <p:cNvPr id="3" name="Text Placeholder 2"/>
          <p:cNvSpPr>
            <a:spLocks noGrp="1"/>
          </p:cNvSpPr>
          <p:nvPr>
            <p:ph type="body" idx="1"/>
          </p:nvPr>
        </p:nvSpPr>
        <p:spPr>
          <a:xfrm>
            <a:off x="2947221" y="19269377"/>
            <a:ext cx="37256442" cy="6298702"/>
          </a:xfrm>
        </p:spPr>
        <p:txBody>
          <a:bodyPr/>
          <a:lstStyle>
            <a:lvl1pPr marL="0" indent="0">
              <a:buNone/>
              <a:defRPr sz="10077">
                <a:solidFill>
                  <a:schemeClr val="tx1"/>
                </a:solidFill>
              </a:defRPr>
            </a:lvl1pPr>
            <a:lvl2pPr marL="1919600" indent="0">
              <a:buNone/>
              <a:defRPr sz="8397">
                <a:solidFill>
                  <a:schemeClr val="tx1">
                    <a:tint val="75000"/>
                  </a:schemeClr>
                </a:solidFill>
              </a:defRPr>
            </a:lvl2pPr>
            <a:lvl3pPr marL="3839200" indent="0">
              <a:buNone/>
              <a:defRPr sz="7557">
                <a:solidFill>
                  <a:schemeClr val="tx1">
                    <a:tint val="75000"/>
                  </a:schemeClr>
                </a:solidFill>
              </a:defRPr>
            </a:lvl3pPr>
            <a:lvl4pPr marL="5758800" indent="0">
              <a:buNone/>
              <a:defRPr sz="6718">
                <a:solidFill>
                  <a:schemeClr val="tx1">
                    <a:tint val="75000"/>
                  </a:schemeClr>
                </a:solidFill>
              </a:defRPr>
            </a:lvl4pPr>
            <a:lvl5pPr marL="7678400" indent="0">
              <a:buNone/>
              <a:defRPr sz="6718">
                <a:solidFill>
                  <a:schemeClr val="tx1">
                    <a:tint val="75000"/>
                  </a:schemeClr>
                </a:solidFill>
              </a:defRPr>
            </a:lvl5pPr>
            <a:lvl6pPr marL="9598000" indent="0">
              <a:buNone/>
              <a:defRPr sz="6718">
                <a:solidFill>
                  <a:schemeClr val="tx1">
                    <a:tint val="75000"/>
                  </a:schemeClr>
                </a:solidFill>
              </a:defRPr>
            </a:lvl6pPr>
            <a:lvl7pPr marL="11517600" indent="0">
              <a:buNone/>
              <a:defRPr sz="6718">
                <a:solidFill>
                  <a:schemeClr val="tx1">
                    <a:tint val="75000"/>
                  </a:schemeClr>
                </a:solidFill>
              </a:defRPr>
            </a:lvl7pPr>
            <a:lvl8pPr marL="13437199" indent="0">
              <a:buNone/>
              <a:defRPr sz="6718">
                <a:solidFill>
                  <a:schemeClr val="tx1">
                    <a:tint val="75000"/>
                  </a:schemeClr>
                </a:solidFill>
              </a:defRPr>
            </a:lvl8pPr>
            <a:lvl9pPr marL="15356799" indent="0">
              <a:buNone/>
              <a:defRPr sz="671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257755-6558-471E-A8D3-B66F32766E7C}"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65869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69716" y="7665089"/>
            <a:ext cx="18358247" cy="18269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867912" y="7665089"/>
            <a:ext cx="18358247" cy="18269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257755-6558-471E-A8D3-B66F32766E7C}"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206791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343" y="1533024"/>
            <a:ext cx="37256442" cy="55655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75347" y="7058550"/>
            <a:ext cx="18273877" cy="3459286"/>
          </a:xfrm>
        </p:spPr>
        <p:txBody>
          <a:bodyPr anchor="b"/>
          <a:lstStyle>
            <a:lvl1pPr marL="0" indent="0">
              <a:buNone/>
              <a:defRPr sz="10077" b="1"/>
            </a:lvl1pPr>
            <a:lvl2pPr marL="1919600" indent="0">
              <a:buNone/>
              <a:defRPr sz="8397" b="1"/>
            </a:lvl2pPr>
            <a:lvl3pPr marL="3839200" indent="0">
              <a:buNone/>
              <a:defRPr sz="7557" b="1"/>
            </a:lvl3pPr>
            <a:lvl4pPr marL="5758800" indent="0">
              <a:buNone/>
              <a:defRPr sz="6718" b="1"/>
            </a:lvl4pPr>
            <a:lvl5pPr marL="7678400" indent="0">
              <a:buNone/>
              <a:defRPr sz="6718" b="1"/>
            </a:lvl5pPr>
            <a:lvl6pPr marL="9598000" indent="0">
              <a:buNone/>
              <a:defRPr sz="6718" b="1"/>
            </a:lvl6pPr>
            <a:lvl7pPr marL="11517600" indent="0">
              <a:buNone/>
              <a:defRPr sz="6718" b="1"/>
            </a:lvl7pPr>
            <a:lvl8pPr marL="13437199" indent="0">
              <a:buNone/>
              <a:defRPr sz="6718" b="1"/>
            </a:lvl8pPr>
            <a:lvl9pPr marL="15356799" indent="0">
              <a:buNone/>
              <a:defRPr sz="6718" b="1"/>
            </a:lvl9pPr>
          </a:lstStyle>
          <a:p>
            <a:pPr lvl="0"/>
            <a:r>
              <a:rPr lang="en-US"/>
              <a:t>Click to edit Master text styles</a:t>
            </a:r>
          </a:p>
        </p:txBody>
      </p:sp>
      <p:sp>
        <p:nvSpPr>
          <p:cNvPr id="4" name="Content Placeholder 3"/>
          <p:cNvSpPr>
            <a:spLocks noGrp="1"/>
          </p:cNvSpPr>
          <p:nvPr>
            <p:ph sz="half" idx="2"/>
          </p:nvPr>
        </p:nvSpPr>
        <p:spPr>
          <a:xfrm>
            <a:off x="2975347" y="10517836"/>
            <a:ext cx="18273877" cy="15470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867914" y="7058550"/>
            <a:ext cx="18363873" cy="3459286"/>
          </a:xfrm>
        </p:spPr>
        <p:txBody>
          <a:bodyPr anchor="b"/>
          <a:lstStyle>
            <a:lvl1pPr marL="0" indent="0">
              <a:buNone/>
              <a:defRPr sz="10077" b="1"/>
            </a:lvl1pPr>
            <a:lvl2pPr marL="1919600" indent="0">
              <a:buNone/>
              <a:defRPr sz="8397" b="1"/>
            </a:lvl2pPr>
            <a:lvl3pPr marL="3839200" indent="0">
              <a:buNone/>
              <a:defRPr sz="7557" b="1"/>
            </a:lvl3pPr>
            <a:lvl4pPr marL="5758800" indent="0">
              <a:buNone/>
              <a:defRPr sz="6718" b="1"/>
            </a:lvl4pPr>
            <a:lvl5pPr marL="7678400" indent="0">
              <a:buNone/>
              <a:defRPr sz="6718" b="1"/>
            </a:lvl5pPr>
            <a:lvl6pPr marL="9598000" indent="0">
              <a:buNone/>
              <a:defRPr sz="6718" b="1"/>
            </a:lvl6pPr>
            <a:lvl7pPr marL="11517600" indent="0">
              <a:buNone/>
              <a:defRPr sz="6718" b="1"/>
            </a:lvl7pPr>
            <a:lvl8pPr marL="13437199" indent="0">
              <a:buNone/>
              <a:defRPr sz="6718" b="1"/>
            </a:lvl8pPr>
            <a:lvl9pPr marL="15356799" indent="0">
              <a:buNone/>
              <a:defRPr sz="6718" b="1"/>
            </a:lvl9pPr>
          </a:lstStyle>
          <a:p>
            <a:pPr lvl="0"/>
            <a:r>
              <a:rPr lang="en-US"/>
              <a:t>Click to edit Master text styles</a:t>
            </a:r>
          </a:p>
        </p:txBody>
      </p:sp>
      <p:sp>
        <p:nvSpPr>
          <p:cNvPr id="6" name="Content Placeholder 5"/>
          <p:cNvSpPr>
            <a:spLocks noGrp="1"/>
          </p:cNvSpPr>
          <p:nvPr>
            <p:ph sz="quarter" idx="4"/>
          </p:nvPr>
        </p:nvSpPr>
        <p:spPr>
          <a:xfrm>
            <a:off x="21867914" y="10517836"/>
            <a:ext cx="18363873" cy="15470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257755-6558-471E-A8D3-B66F32766E7C}" type="datetimeFigureOut">
              <a:rPr lang="en-US" smtClean="0"/>
              <a:t>5/26/2026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79687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257755-6558-471E-A8D3-B66F32766E7C}" type="datetimeFigureOut">
              <a:rPr lang="en-US" smtClean="0"/>
              <a:t>5/26/2026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216808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57755-6558-471E-A8D3-B66F32766E7C}" type="datetimeFigureOut">
              <a:rPr lang="en-US" smtClean="0"/>
              <a:t>5/26/2026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326835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343" y="1919605"/>
            <a:ext cx="13931794" cy="6718618"/>
          </a:xfrm>
        </p:spPr>
        <p:txBody>
          <a:bodyPr anchor="b"/>
          <a:lstStyle>
            <a:lvl1pPr>
              <a:defRPr sz="13436"/>
            </a:lvl1pPr>
          </a:lstStyle>
          <a:p>
            <a:r>
              <a:rPr lang="en-US"/>
              <a:t>Click to edit Master title style</a:t>
            </a:r>
            <a:endParaRPr lang="en-US" dirty="0"/>
          </a:p>
        </p:txBody>
      </p:sp>
      <p:sp>
        <p:nvSpPr>
          <p:cNvPr id="3" name="Content Placeholder 2"/>
          <p:cNvSpPr>
            <a:spLocks noGrp="1"/>
          </p:cNvSpPr>
          <p:nvPr>
            <p:ph idx="1"/>
          </p:nvPr>
        </p:nvSpPr>
        <p:spPr>
          <a:xfrm>
            <a:off x="18363873" y="4145820"/>
            <a:ext cx="21867912" cy="20462456"/>
          </a:xfrm>
        </p:spPr>
        <p:txBody>
          <a:bodyPr/>
          <a:lstStyle>
            <a:lvl1pPr>
              <a:defRPr sz="13436"/>
            </a:lvl1pPr>
            <a:lvl2pPr>
              <a:defRPr sz="11756"/>
            </a:lvl2pPr>
            <a:lvl3pPr>
              <a:defRPr sz="10077"/>
            </a:lvl3pPr>
            <a:lvl4pPr>
              <a:defRPr sz="8397"/>
            </a:lvl4pPr>
            <a:lvl5pPr>
              <a:defRPr sz="8397"/>
            </a:lvl5pPr>
            <a:lvl6pPr>
              <a:defRPr sz="8397"/>
            </a:lvl6pPr>
            <a:lvl7pPr>
              <a:defRPr sz="8397"/>
            </a:lvl7pPr>
            <a:lvl8pPr>
              <a:defRPr sz="8397"/>
            </a:lvl8pPr>
            <a:lvl9pPr>
              <a:defRPr sz="8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75343" y="8638222"/>
            <a:ext cx="13931794" cy="16003376"/>
          </a:xfrm>
        </p:spPr>
        <p:txBody>
          <a:bodyPr/>
          <a:lstStyle>
            <a:lvl1pPr marL="0" indent="0">
              <a:buNone/>
              <a:defRPr sz="6718"/>
            </a:lvl1pPr>
            <a:lvl2pPr marL="1919600" indent="0">
              <a:buNone/>
              <a:defRPr sz="5878"/>
            </a:lvl2pPr>
            <a:lvl3pPr marL="3839200" indent="0">
              <a:buNone/>
              <a:defRPr sz="5038"/>
            </a:lvl3pPr>
            <a:lvl4pPr marL="5758800" indent="0">
              <a:buNone/>
              <a:defRPr sz="4199"/>
            </a:lvl4pPr>
            <a:lvl5pPr marL="7678400" indent="0">
              <a:buNone/>
              <a:defRPr sz="4199"/>
            </a:lvl5pPr>
            <a:lvl6pPr marL="9598000" indent="0">
              <a:buNone/>
              <a:defRPr sz="4199"/>
            </a:lvl6pPr>
            <a:lvl7pPr marL="11517600" indent="0">
              <a:buNone/>
              <a:defRPr sz="4199"/>
            </a:lvl7pPr>
            <a:lvl8pPr marL="13437199" indent="0">
              <a:buNone/>
              <a:defRPr sz="4199"/>
            </a:lvl8pPr>
            <a:lvl9pPr marL="15356799" indent="0">
              <a:buNone/>
              <a:defRPr sz="4199"/>
            </a:lvl9pPr>
          </a:lstStyle>
          <a:p>
            <a:pPr lvl="0"/>
            <a:r>
              <a:rPr lang="en-US"/>
              <a:t>Click to edit Master text styles</a:t>
            </a:r>
          </a:p>
        </p:txBody>
      </p:sp>
      <p:sp>
        <p:nvSpPr>
          <p:cNvPr id="5" name="Date Placeholder 4"/>
          <p:cNvSpPr>
            <a:spLocks noGrp="1"/>
          </p:cNvSpPr>
          <p:nvPr>
            <p:ph type="dt" sz="half" idx="10"/>
          </p:nvPr>
        </p:nvSpPr>
        <p:spPr/>
        <p:txBody>
          <a:bodyPr/>
          <a:lstStyle/>
          <a:p>
            <a:fld id="{D4257755-6558-471E-A8D3-B66F32766E7C}"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2146305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343" y="1919605"/>
            <a:ext cx="13931794" cy="6718618"/>
          </a:xfrm>
        </p:spPr>
        <p:txBody>
          <a:bodyPr anchor="b"/>
          <a:lstStyle>
            <a:lvl1pPr>
              <a:defRPr sz="13436"/>
            </a:lvl1pPr>
          </a:lstStyle>
          <a:p>
            <a:r>
              <a:rPr lang="en-US"/>
              <a:t>Click to edit Master title style</a:t>
            </a:r>
            <a:endParaRPr lang="en-US" dirty="0"/>
          </a:p>
        </p:txBody>
      </p:sp>
      <p:sp>
        <p:nvSpPr>
          <p:cNvPr id="3" name="Picture Placeholder 2"/>
          <p:cNvSpPr>
            <a:spLocks noGrp="1" noChangeAspect="1"/>
          </p:cNvSpPr>
          <p:nvPr>
            <p:ph type="pic" idx="1"/>
          </p:nvPr>
        </p:nvSpPr>
        <p:spPr>
          <a:xfrm>
            <a:off x="18363873" y="4145820"/>
            <a:ext cx="21867912" cy="20462456"/>
          </a:xfrm>
        </p:spPr>
        <p:txBody>
          <a:bodyPr anchor="t"/>
          <a:lstStyle>
            <a:lvl1pPr marL="0" indent="0">
              <a:buNone/>
              <a:defRPr sz="13436"/>
            </a:lvl1pPr>
            <a:lvl2pPr marL="1919600" indent="0">
              <a:buNone/>
              <a:defRPr sz="11756"/>
            </a:lvl2pPr>
            <a:lvl3pPr marL="3839200" indent="0">
              <a:buNone/>
              <a:defRPr sz="10077"/>
            </a:lvl3pPr>
            <a:lvl4pPr marL="5758800" indent="0">
              <a:buNone/>
              <a:defRPr sz="8397"/>
            </a:lvl4pPr>
            <a:lvl5pPr marL="7678400" indent="0">
              <a:buNone/>
              <a:defRPr sz="8397"/>
            </a:lvl5pPr>
            <a:lvl6pPr marL="9598000" indent="0">
              <a:buNone/>
              <a:defRPr sz="8397"/>
            </a:lvl6pPr>
            <a:lvl7pPr marL="11517600" indent="0">
              <a:buNone/>
              <a:defRPr sz="8397"/>
            </a:lvl7pPr>
            <a:lvl8pPr marL="13437199" indent="0">
              <a:buNone/>
              <a:defRPr sz="8397"/>
            </a:lvl8pPr>
            <a:lvl9pPr marL="15356799" indent="0">
              <a:buNone/>
              <a:defRPr sz="8397"/>
            </a:lvl9pPr>
          </a:lstStyle>
          <a:p>
            <a:r>
              <a:rPr lang="en-US"/>
              <a:t>Click icon to add picture</a:t>
            </a:r>
            <a:endParaRPr lang="en-US" dirty="0"/>
          </a:p>
        </p:txBody>
      </p:sp>
      <p:sp>
        <p:nvSpPr>
          <p:cNvPr id="4" name="Text Placeholder 3"/>
          <p:cNvSpPr>
            <a:spLocks noGrp="1"/>
          </p:cNvSpPr>
          <p:nvPr>
            <p:ph type="body" sz="half" idx="2"/>
          </p:nvPr>
        </p:nvSpPr>
        <p:spPr>
          <a:xfrm>
            <a:off x="2975343" y="8638222"/>
            <a:ext cx="13931794" cy="16003376"/>
          </a:xfrm>
        </p:spPr>
        <p:txBody>
          <a:bodyPr/>
          <a:lstStyle>
            <a:lvl1pPr marL="0" indent="0">
              <a:buNone/>
              <a:defRPr sz="6718"/>
            </a:lvl1pPr>
            <a:lvl2pPr marL="1919600" indent="0">
              <a:buNone/>
              <a:defRPr sz="5878"/>
            </a:lvl2pPr>
            <a:lvl3pPr marL="3839200" indent="0">
              <a:buNone/>
              <a:defRPr sz="5038"/>
            </a:lvl3pPr>
            <a:lvl4pPr marL="5758800" indent="0">
              <a:buNone/>
              <a:defRPr sz="4199"/>
            </a:lvl4pPr>
            <a:lvl5pPr marL="7678400" indent="0">
              <a:buNone/>
              <a:defRPr sz="4199"/>
            </a:lvl5pPr>
            <a:lvl6pPr marL="9598000" indent="0">
              <a:buNone/>
              <a:defRPr sz="4199"/>
            </a:lvl6pPr>
            <a:lvl7pPr marL="11517600" indent="0">
              <a:buNone/>
              <a:defRPr sz="4199"/>
            </a:lvl7pPr>
            <a:lvl8pPr marL="13437199" indent="0">
              <a:buNone/>
              <a:defRPr sz="4199"/>
            </a:lvl8pPr>
            <a:lvl9pPr marL="15356799" indent="0">
              <a:buNone/>
              <a:defRPr sz="4199"/>
            </a:lvl9pPr>
          </a:lstStyle>
          <a:p>
            <a:pPr lvl="0"/>
            <a:r>
              <a:rPr lang="en-US"/>
              <a:t>Click to edit Master text styles</a:t>
            </a:r>
          </a:p>
        </p:txBody>
      </p:sp>
      <p:sp>
        <p:nvSpPr>
          <p:cNvPr id="5" name="Date Placeholder 4"/>
          <p:cNvSpPr>
            <a:spLocks noGrp="1"/>
          </p:cNvSpPr>
          <p:nvPr>
            <p:ph type="dt" sz="half" idx="10"/>
          </p:nvPr>
        </p:nvSpPr>
        <p:spPr/>
        <p:txBody>
          <a:bodyPr/>
          <a:lstStyle/>
          <a:p>
            <a:fld id="{D4257755-6558-471E-A8D3-B66F32766E7C}"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8DF73-B6FD-46E0-9C7F-53F57E0E9F28}" type="slidenum">
              <a:rPr lang="en-US" smtClean="0"/>
              <a:t>‹#›</a:t>
            </a:fld>
            <a:endParaRPr lang="en-US"/>
          </a:p>
        </p:txBody>
      </p:sp>
    </p:spTree>
    <p:extLst>
      <p:ext uri="{BB962C8B-B14F-4D97-AF65-F5344CB8AC3E}">
        <p14:creationId xmlns:p14="http://schemas.microsoft.com/office/powerpoint/2010/main" val="240667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69717" y="1533024"/>
            <a:ext cx="37256442" cy="55655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69717" y="7665089"/>
            <a:ext cx="37256442" cy="18269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69716" y="26687848"/>
            <a:ext cx="9719072" cy="1533018"/>
          </a:xfrm>
          <a:prstGeom prst="rect">
            <a:avLst/>
          </a:prstGeom>
        </p:spPr>
        <p:txBody>
          <a:bodyPr vert="horz" lIns="91440" tIns="45720" rIns="91440" bIns="45720" rtlCol="0" anchor="ctr"/>
          <a:lstStyle>
            <a:lvl1pPr algn="l">
              <a:defRPr sz="5038">
                <a:solidFill>
                  <a:schemeClr val="tx1">
                    <a:tint val="75000"/>
                  </a:schemeClr>
                </a:solidFill>
              </a:defRPr>
            </a:lvl1pPr>
          </a:lstStyle>
          <a:p>
            <a:fld id="{D4257755-6558-471E-A8D3-B66F32766E7C}" type="datetimeFigureOut">
              <a:rPr lang="en-US" smtClean="0"/>
              <a:t>5/26/2026</a:t>
            </a:fld>
            <a:endParaRPr lang="en-US"/>
          </a:p>
        </p:txBody>
      </p:sp>
      <p:sp>
        <p:nvSpPr>
          <p:cNvPr id="5" name="Footer Placeholder 4"/>
          <p:cNvSpPr>
            <a:spLocks noGrp="1"/>
          </p:cNvSpPr>
          <p:nvPr>
            <p:ph type="ftr" sz="quarter" idx="3"/>
          </p:nvPr>
        </p:nvSpPr>
        <p:spPr>
          <a:xfrm>
            <a:off x="14308634" y="26687848"/>
            <a:ext cx="14578608" cy="1533018"/>
          </a:xfrm>
          <a:prstGeom prst="rect">
            <a:avLst/>
          </a:prstGeom>
        </p:spPr>
        <p:txBody>
          <a:bodyPr vert="horz" lIns="91440" tIns="45720" rIns="91440" bIns="45720" rtlCol="0" anchor="ctr"/>
          <a:lstStyle>
            <a:lvl1pPr algn="ctr">
              <a:defRPr sz="503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507087" y="26687848"/>
            <a:ext cx="9719072" cy="1533018"/>
          </a:xfrm>
          <a:prstGeom prst="rect">
            <a:avLst/>
          </a:prstGeom>
        </p:spPr>
        <p:txBody>
          <a:bodyPr vert="horz" lIns="91440" tIns="45720" rIns="91440" bIns="45720" rtlCol="0" anchor="ctr"/>
          <a:lstStyle>
            <a:lvl1pPr algn="r">
              <a:defRPr sz="5038">
                <a:solidFill>
                  <a:schemeClr val="tx1">
                    <a:tint val="75000"/>
                  </a:schemeClr>
                </a:solidFill>
              </a:defRPr>
            </a:lvl1pPr>
          </a:lstStyle>
          <a:p>
            <a:fld id="{CAA8DF73-B6FD-46E0-9C7F-53F57E0E9F28}" type="slidenum">
              <a:rPr lang="en-US" smtClean="0"/>
              <a:t>‹#›</a:t>
            </a:fld>
            <a:endParaRPr lang="en-US"/>
          </a:p>
        </p:txBody>
      </p:sp>
    </p:spTree>
    <p:extLst>
      <p:ext uri="{BB962C8B-B14F-4D97-AF65-F5344CB8AC3E}">
        <p14:creationId xmlns:p14="http://schemas.microsoft.com/office/powerpoint/2010/main" val="26809953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839200" rtl="0" eaLnBrk="1" latinLnBrk="0" hangingPunct="1">
        <a:lnSpc>
          <a:spcPct val="90000"/>
        </a:lnSpc>
        <a:spcBef>
          <a:spcPct val="0"/>
        </a:spcBef>
        <a:buNone/>
        <a:defRPr sz="18474" kern="1200">
          <a:solidFill>
            <a:schemeClr val="tx1"/>
          </a:solidFill>
          <a:latin typeface="+mj-lt"/>
          <a:ea typeface="+mj-ea"/>
          <a:cs typeface="+mj-cs"/>
        </a:defRPr>
      </a:lvl1pPr>
    </p:titleStyle>
    <p:bodyStyle>
      <a:lvl1pPr marL="959800" indent="-959800" algn="l" defTabSz="3839200" rtl="0" eaLnBrk="1" latinLnBrk="0" hangingPunct="1">
        <a:lnSpc>
          <a:spcPct val="90000"/>
        </a:lnSpc>
        <a:spcBef>
          <a:spcPts val="4199"/>
        </a:spcBef>
        <a:buFont typeface="Arial" panose="020B0604020202020204" pitchFamily="34" charset="0"/>
        <a:buChar char="•"/>
        <a:defRPr sz="11756" kern="1200">
          <a:solidFill>
            <a:schemeClr val="tx1"/>
          </a:solidFill>
          <a:latin typeface="+mn-lt"/>
          <a:ea typeface="+mn-ea"/>
          <a:cs typeface="+mn-cs"/>
        </a:defRPr>
      </a:lvl1pPr>
      <a:lvl2pPr marL="2879400" indent="-959800" algn="l" defTabSz="3839200" rtl="0" eaLnBrk="1" latinLnBrk="0" hangingPunct="1">
        <a:lnSpc>
          <a:spcPct val="90000"/>
        </a:lnSpc>
        <a:spcBef>
          <a:spcPts val="2099"/>
        </a:spcBef>
        <a:buFont typeface="Arial" panose="020B0604020202020204" pitchFamily="34" charset="0"/>
        <a:buChar char="•"/>
        <a:defRPr sz="10077" kern="1200">
          <a:solidFill>
            <a:schemeClr val="tx1"/>
          </a:solidFill>
          <a:latin typeface="+mn-lt"/>
          <a:ea typeface="+mn-ea"/>
          <a:cs typeface="+mn-cs"/>
        </a:defRPr>
      </a:lvl2pPr>
      <a:lvl3pPr marL="4799000" indent="-959800" algn="l" defTabSz="3839200" rtl="0" eaLnBrk="1" latinLnBrk="0" hangingPunct="1">
        <a:lnSpc>
          <a:spcPct val="90000"/>
        </a:lnSpc>
        <a:spcBef>
          <a:spcPts val="2099"/>
        </a:spcBef>
        <a:buFont typeface="Arial" panose="020B0604020202020204" pitchFamily="34" charset="0"/>
        <a:buChar char="•"/>
        <a:defRPr sz="8397" kern="1200">
          <a:solidFill>
            <a:schemeClr val="tx1"/>
          </a:solidFill>
          <a:latin typeface="+mn-lt"/>
          <a:ea typeface="+mn-ea"/>
          <a:cs typeface="+mn-cs"/>
        </a:defRPr>
      </a:lvl3pPr>
      <a:lvl4pPr marL="6718600" indent="-959800" algn="l" defTabSz="3839200" rtl="0" eaLnBrk="1" latinLnBrk="0" hangingPunct="1">
        <a:lnSpc>
          <a:spcPct val="90000"/>
        </a:lnSpc>
        <a:spcBef>
          <a:spcPts val="2099"/>
        </a:spcBef>
        <a:buFont typeface="Arial" panose="020B0604020202020204" pitchFamily="34" charset="0"/>
        <a:buChar char="•"/>
        <a:defRPr sz="7557" kern="1200">
          <a:solidFill>
            <a:schemeClr val="tx1"/>
          </a:solidFill>
          <a:latin typeface="+mn-lt"/>
          <a:ea typeface="+mn-ea"/>
          <a:cs typeface="+mn-cs"/>
        </a:defRPr>
      </a:lvl4pPr>
      <a:lvl5pPr marL="8638200" indent="-959800" algn="l" defTabSz="3839200" rtl="0" eaLnBrk="1" latinLnBrk="0" hangingPunct="1">
        <a:lnSpc>
          <a:spcPct val="90000"/>
        </a:lnSpc>
        <a:spcBef>
          <a:spcPts val="2099"/>
        </a:spcBef>
        <a:buFont typeface="Arial" panose="020B0604020202020204" pitchFamily="34" charset="0"/>
        <a:buChar char="•"/>
        <a:defRPr sz="7557" kern="1200">
          <a:solidFill>
            <a:schemeClr val="tx1"/>
          </a:solidFill>
          <a:latin typeface="+mn-lt"/>
          <a:ea typeface="+mn-ea"/>
          <a:cs typeface="+mn-cs"/>
        </a:defRPr>
      </a:lvl5pPr>
      <a:lvl6pPr marL="10557800" indent="-959800" algn="l" defTabSz="3839200" rtl="0" eaLnBrk="1" latinLnBrk="0" hangingPunct="1">
        <a:lnSpc>
          <a:spcPct val="90000"/>
        </a:lnSpc>
        <a:spcBef>
          <a:spcPts val="2099"/>
        </a:spcBef>
        <a:buFont typeface="Arial" panose="020B0604020202020204" pitchFamily="34" charset="0"/>
        <a:buChar char="•"/>
        <a:defRPr sz="7557" kern="1200">
          <a:solidFill>
            <a:schemeClr val="tx1"/>
          </a:solidFill>
          <a:latin typeface="+mn-lt"/>
          <a:ea typeface="+mn-ea"/>
          <a:cs typeface="+mn-cs"/>
        </a:defRPr>
      </a:lvl6pPr>
      <a:lvl7pPr marL="12477399" indent="-959800" algn="l" defTabSz="3839200" rtl="0" eaLnBrk="1" latinLnBrk="0" hangingPunct="1">
        <a:lnSpc>
          <a:spcPct val="90000"/>
        </a:lnSpc>
        <a:spcBef>
          <a:spcPts val="2099"/>
        </a:spcBef>
        <a:buFont typeface="Arial" panose="020B0604020202020204" pitchFamily="34" charset="0"/>
        <a:buChar char="•"/>
        <a:defRPr sz="7557" kern="1200">
          <a:solidFill>
            <a:schemeClr val="tx1"/>
          </a:solidFill>
          <a:latin typeface="+mn-lt"/>
          <a:ea typeface="+mn-ea"/>
          <a:cs typeface="+mn-cs"/>
        </a:defRPr>
      </a:lvl7pPr>
      <a:lvl8pPr marL="14396999" indent="-959800" algn="l" defTabSz="3839200" rtl="0" eaLnBrk="1" latinLnBrk="0" hangingPunct="1">
        <a:lnSpc>
          <a:spcPct val="90000"/>
        </a:lnSpc>
        <a:spcBef>
          <a:spcPts val="2099"/>
        </a:spcBef>
        <a:buFont typeface="Arial" panose="020B0604020202020204" pitchFamily="34" charset="0"/>
        <a:buChar char="•"/>
        <a:defRPr sz="7557" kern="1200">
          <a:solidFill>
            <a:schemeClr val="tx1"/>
          </a:solidFill>
          <a:latin typeface="+mn-lt"/>
          <a:ea typeface="+mn-ea"/>
          <a:cs typeface="+mn-cs"/>
        </a:defRPr>
      </a:lvl8pPr>
      <a:lvl9pPr marL="16316599" indent="-959800" algn="l" defTabSz="3839200" rtl="0" eaLnBrk="1" latinLnBrk="0" hangingPunct="1">
        <a:lnSpc>
          <a:spcPct val="90000"/>
        </a:lnSpc>
        <a:spcBef>
          <a:spcPts val="2099"/>
        </a:spcBef>
        <a:buFont typeface="Arial" panose="020B0604020202020204" pitchFamily="34" charset="0"/>
        <a:buChar char="•"/>
        <a:defRPr sz="7557" kern="1200">
          <a:solidFill>
            <a:schemeClr val="tx1"/>
          </a:solidFill>
          <a:latin typeface="+mn-lt"/>
          <a:ea typeface="+mn-ea"/>
          <a:cs typeface="+mn-cs"/>
        </a:defRPr>
      </a:lvl9pPr>
    </p:bodyStyle>
    <p:otherStyle>
      <a:defPPr>
        <a:defRPr lang="en-US"/>
      </a:defPPr>
      <a:lvl1pPr marL="0" algn="l" defTabSz="3839200" rtl="0" eaLnBrk="1" latinLnBrk="0" hangingPunct="1">
        <a:defRPr sz="7557" kern="1200">
          <a:solidFill>
            <a:schemeClr val="tx1"/>
          </a:solidFill>
          <a:latin typeface="+mn-lt"/>
          <a:ea typeface="+mn-ea"/>
          <a:cs typeface="+mn-cs"/>
        </a:defRPr>
      </a:lvl1pPr>
      <a:lvl2pPr marL="1919600" algn="l" defTabSz="3839200" rtl="0" eaLnBrk="1" latinLnBrk="0" hangingPunct="1">
        <a:defRPr sz="7557" kern="1200">
          <a:solidFill>
            <a:schemeClr val="tx1"/>
          </a:solidFill>
          <a:latin typeface="+mn-lt"/>
          <a:ea typeface="+mn-ea"/>
          <a:cs typeface="+mn-cs"/>
        </a:defRPr>
      </a:lvl2pPr>
      <a:lvl3pPr marL="3839200" algn="l" defTabSz="3839200" rtl="0" eaLnBrk="1" latinLnBrk="0" hangingPunct="1">
        <a:defRPr sz="7557" kern="1200">
          <a:solidFill>
            <a:schemeClr val="tx1"/>
          </a:solidFill>
          <a:latin typeface="+mn-lt"/>
          <a:ea typeface="+mn-ea"/>
          <a:cs typeface="+mn-cs"/>
        </a:defRPr>
      </a:lvl3pPr>
      <a:lvl4pPr marL="5758800" algn="l" defTabSz="3839200" rtl="0" eaLnBrk="1" latinLnBrk="0" hangingPunct="1">
        <a:defRPr sz="7557" kern="1200">
          <a:solidFill>
            <a:schemeClr val="tx1"/>
          </a:solidFill>
          <a:latin typeface="+mn-lt"/>
          <a:ea typeface="+mn-ea"/>
          <a:cs typeface="+mn-cs"/>
        </a:defRPr>
      </a:lvl4pPr>
      <a:lvl5pPr marL="7678400" algn="l" defTabSz="3839200" rtl="0" eaLnBrk="1" latinLnBrk="0" hangingPunct="1">
        <a:defRPr sz="7557" kern="1200">
          <a:solidFill>
            <a:schemeClr val="tx1"/>
          </a:solidFill>
          <a:latin typeface="+mn-lt"/>
          <a:ea typeface="+mn-ea"/>
          <a:cs typeface="+mn-cs"/>
        </a:defRPr>
      </a:lvl5pPr>
      <a:lvl6pPr marL="9598000" algn="l" defTabSz="3839200" rtl="0" eaLnBrk="1" latinLnBrk="0" hangingPunct="1">
        <a:defRPr sz="7557" kern="1200">
          <a:solidFill>
            <a:schemeClr val="tx1"/>
          </a:solidFill>
          <a:latin typeface="+mn-lt"/>
          <a:ea typeface="+mn-ea"/>
          <a:cs typeface="+mn-cs"/>
        </a:defRPr>
      </a:lvl6pPr>
      <a:lvl7pPr marL="11517600" algn="l" defTabSz="3839200" rtl="0" eaLnBrk="1" latinLnBrk="0" hangingPunct="1">
        <a:defRPr sz="7557" kern="1200">
          <a:solidFill>
            <a:schemeClr val="tx1"/>
          </a:solidFill>
          <a:latin typeface="+mn-lt"/>
          <a:ea typeface="+mn-ea"/>
          <a:cs typeface="+mn-cs"/>
        </a:defRPr>
      </a:lvl7pPr>
      <a:lvl8pPr marL="13437199" algn="l" defTabSz="3839200" rtl="0" eaLnBrk="1" latinLnBrk="0" hangingPunct="1">
        <a:defRPr sz="7557" kern="1200">
          <a:solidFill>
            <a:schemeClr val="tx1"/>
          </a:solidFill>
          <a:latin typeface="+mn-lt"/>
          <a:ea typeface="+mn-ea"/>
          <a:cs typeface="+mn-cs"/>
        </a:defRPr>
      </a:lvl8pPr>
      <a:lvl9pPr marL="15356799" algn="l" defTabSz="3839200" rtl="0" eaLnBrk="1" latinLnBrk="0" hangingPunct="1">
        <a:defRPr sz="75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f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4265-E704-4CE0-8BE7-379E8B5A0422}"/>
              </a:ext>
            </a:extLst>
          </p:cNvPr>
          <p:cNvSpPr>
            <a:spLocks noGrp="1"/>
          </p:cNvSpPr>
          <p:nvPr>
            <p:ph type="ctrTitle"/>
          </p:nvPr>
        </p:nvSpPr>
        <p:spPr>
          <a:xfrm>
            <a:off x="457199" y="2"/>
            <a:ext cx="42281475" cy="8610598"/>
          </a:xfrm>
        </p:spPr>
        <p:txBody>
          <a:bodyPr>
            <a:normAutofit fontScale="90000"/>
          </a:bodyPr>
          <a:lstStyle/>
          <a:p>
            <a:pPr marL="0" marR="0" indent="0">
              <a:spcBef>
                <a:spcPts val="0"/>
              </a:spcBef>
              <a:spcAft>
                <a:spcPts val="800"/>
              </a:spcAft>
            </a:pPr>
            <a:r>
              <a:rPr lang="ro-RO" sz="8000" b="1" dirty="0"/>
              <a:t>Conferința anuală</a:t>
            </a:r>
            <a:br>
              <a:rPr lang="ro-RO" sz="8000" b="1" dirty="0"/>
            </a:br>
            <a:r>
              <a:rPr lang="ro-RO" sz="8000" b="1" dirty="0"/>
              <a:t>”Realizări și perspective în cercetarea agricolă și silvică românească”</a:t>
            </a:r>
            <a:br>
              <a:rPr lang="ro-RO" sz="8000" b="1" dirty="0"/>
            </a:br>
            <a:r>
              <a:rPr lang="ro-RO" sz="8000" b="1" dirty="0"/>
              <a:t>Ediția a V-a – 28 mai  2026</a:t>
            </a:r>
            <a:br>
              <a:rPr lang="ro-RO" sz="6000" dirty="0"/>
            </a:br>
            <a:br>
              <a:rPr lang="ro-RO" sz="6000" dirty="0"/>
            </a:br>
            <a:r>
              <a:rPr lang="ro-RO" sz="6700" b="1" dirty="0">
                <a:latin typeface="Arial" panose="020B0604020202020204" pitchFamily="34" charset="0"/>
                <a:cs typeface="Arial" panose="020B0604020202020204" pitchFamily="34" charset="0"/>
              </a:rPr>
              <a:t>INTERACȚIUNEA DINTRE LUCRĂRILE SOLULUI, FERTILIZARE ȘI CONDIȚIILE PEDOCLIMATICE ÎN CONTEXTUL SCHIMBĂRILOR CLIMATICE, CU IMPLICAȚII ASUPRA EROZIUNII HIDRICE ȘI STABILITĂȚII PRODUCȚIILOR AGRICOLE PE TERENURI ÎN PANTĂ LA SCDCES „MIRCEA MOTOC” PERIENI</a:t>
            </a:r>
            <a:br>
              <a:rPr lang="ro-RO" sz="6700" dirty="0">
                <a:latin typeface="Arial" panose="020B0604020202020204" pitchFamily="34" charset="0"/>
                <a:cs typeface="Arial" panose="020B0604020202020204" pitchFamily="34" charset="0"/>
              </a:rPr>
            </a:br>
            <a:r>
              <a:rPr lang="ro-RO" sz="6000" dirty="0"/>
              <a:t>                                                                                                         </a:t>
            </a:r>
            <a:r>
              <a:rPr lang="ro-RO" sz="4000" b="1" dirty="0">
                <a:latin typeface="Arial" panose="020B0604020202020204" pitchFamily="34" charset="0"/>
                <a:cs typeface="Arial" panose="020B0604020202020204" pitchFamily="34" charset="0"/>
              </a:rPr>
              <a:t>AUTORI:</a:t>
            </a:r>
            <a:r>
              <a:rPr lang="ro-RO" sz="4000" b="1" kern="100" dirty="0">
                <a:effectLst/>
                <a:latin typeface="Arial" panose="020B0604020202020204" pitchFamily="34" charset="0"/>
                <a:ea typeface="Calibri" panose="020F0502020204030204" pitchFamily="34" charset="0"/>
                <a:cs typeface="Arial" panose="020B0604020202020204" pitchFamily="34" charset="0"/>
              </a:rPr>
              <a:t>CSIII ing. drd. IONAȘCU ROXANA PATRICIA, CSII dr. ing. POPA Nelu ACS ing. PETREA ADRIAN, ACS ing. ZURBA Cosmin-Gabriel, ACS ing. Băeșu Sebastian-Gabriel</a:t>
            </a:r>
            <a:br>
              <a:rPr lang="en-US" sz="66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6000" dirty="0"/>
          </a:p>
        </p:txBody>
      </p:sp>
      <p:sp>
        <p:nvSpPr>
          <p:cNvPr id="3" name="Subtitle 2">
            <a:extLst>
              <a:ext uri="{FF2B5EF4-FFF2-40B4-BE49-F238E27FC236}">
                <a16:creationId xmlns:a16="http://schemas.microsoft.com/office/drawing/2014/main" id="{9814DE0B-5F03-44E0-A06F-07510DF98A1D}"/>
              </a:ext>
            </a:extLst>
          </p:cNvPr>
          <p:cNvSpPr>
            <a:spLocks noGrp="1"/>
          </p:cNvSpPr>
          <p:nvPr>
            <p:ph type="subTitle" idx="1"/>
          </p:nvPr>
        </p:nvSpPr>
        <p:spPr>
          <a:xfrm>
            <a:off x="457200" y="8039100"/>
            <a:ext cx="42281474" cy="19604279"/>
          </a:xfrm>
        </p:spPr>
        <p:txBody>
          <a:bodyPr>
            <a:normAutofit/>
          </a:bodyPr>
          <a:lstStyle/>
          <a:p>
            <a:pPr algn="l">
              <a:spcBef>
                <a:spcPts val="0"/>
              </a:spcBef>
            </a:pPr>
            <a:r>
              <a:rPr lang="ro-RO" sz="3200" b="1" dirty="0">
                <a:latin typeface="Arial" panose="020B0604020202020204" pitchFamily="34" charset="0"/>
                <a:cs typeface="Arial" panose="020B0604020202020204" pitchFamily="34" charset="0"/>
              </a:rPr>
              <a:t>    Introducere</a:t>
            </a:r>
          </a:p>
          <a:p>
            <a:pPr algn="just">
              <a:spcBef>
                <a:spcPts val="0"/>
              </a:spcBef>
            </a:pPr>
            <a:r>
              <a:rPr lang="ro-RO" sz="3200" dirty="0">
                <a:latin typeface="Arial" panose="020B0604020202020204" pitchFamily="34" charset="0"/>
                <a:cs typeface="Arial" panose="020B0604020202020204" pitchFamily="34" charset="0"/>
              </a:rPr>
              <a:t>   Schimbările climatice reprezintă una dintre cele mai importante provocări pentru agricultura contemporană, influențând direct procesele pedologice, regimul hidric al solului și stabilitatea producțiilor agricole. Creșterea frecvenței fenomenelor meteorologice extreme, manifestată prin alternanța perioadelor de secetă cu episoade de precipitații torențiale, determină intensificarea proceselor de degradare a terenurilor agricole, în special pe suprafețele situate în pantă. În aceste condiții, eroziunea hidrică devine un factor major de reducere a fertilității solului, afectând atât proprietățile fizice și chimice ale acestuia, cât și capacitatea de susținere a producțiilor agricole pe termen lung. În România, terenurile agricole afectate de eroziune ocupă suprafețe semnificative, iar regiunea Colinelor Tutovei, unde își desfășoară activitatea Stațiunea de Cercetare-Dezvoltare pentru Combaterea Eroziunii Solului „Mircea Moțoc” Perieni, reprezintă una dintre cele mai vulnerabile zone din punct de vedere al degradării solului. </a:t>
            </a:r>
          </a:p>
          <a:p>
            <a:pPr algn="l">
              <a:spcBef>
                <a:spcPts val="0"/>
              </a:spcBef>
            </a:pPr>
            <a:r>
              <a:rPr lang="ro-RO" sz="3200" b="1" dirty="0">
                <a:latin typeface="Arial" panose="020B0604020202020204" pitchFamily="34" charset="0"/>
                <a:cs typeface="Arial" panose="020B0604020202020204" pitchFamily="34" charset="0"/>
              </a:rPr>
              <a:t>     Materiale și metode</a:t>
            </a:r>
          </a:p>
          <a:p>
            <a:pPr algn="l">
              <a:spcBef>
                <a:spcPts val="0"/>
              </a:spcBef>
            </a:pPr>
            <a:r>
              <a:rPr lang="ro-RO" sz="3200" b="1"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Cercetările experimentale au fost realizate în cadrul Stațiunea de Cercetare-Dezvoltare pentru Combaterea Eroziunii Solului „Mircea Moțoc” Perieni, în bazinul hidrografic Valea </a:t>
            </a:r>
            <a:r>
              <a:rPr lang="ro-RO" sz="3200" dirty="0" err="1">
                <a:latin typeface="Arial" panose="020B0604020202020204" pitchFamily="34" charset="0"/>
                <a:cs typeface="Arial" panose="020B0604020202020204" pitchFamily="34" charset="0"/>
              </a:rPr>
              <a:t>Țărnii</a:t>
            </a:r>
            <a:r>
              <a:rPr lang="ro-RO" sz="3200" dirty="0">
                <a:latin typeface="Arial" panose="020B0604020202020204" pitchFamily="34" charset="0"/>
                <a:cs typeface="Arial" panose="020B0604020202020204" pitchFamily="34" charset="0"/>
              </a:rPr>
              <a:t>, pe terenuri în pantă, reprezentative pentru condițiile pedoclimatice ale zonei colinare din estul României. Experiențele au fost organizate în condiții de câmp, în cadrul unui sistem experimental de lungă durată, urmărindu-se influența principalelor elemente tehnologice asupra conservării apei în sol.</a:t>
            </a:r>
          </a:p>
          <a:p>
            <a:pPr algn="l">
              <a:spcBef>
                <a:spcPts val="0"/>
              </a:spcBef>
            </a:pPr>
            <a:r>
              <a:rPr lang="ro-RO" sz="3200" dirty="0">
                <a:latin typeface="Arial" panose="020B0604020202020204" pitchFamily="34" charset="0"/>
                <a:cs typeface="Arial" panose="020B0604020202020204" pitchFamily="34" charset="0"/>
              </a:rPr>
              <a:t>    </a:t>
            </a:r>
            <a:r>
              <a:rPr lang="ro-RO" sz="3200" b="1" i="1" dirty="0">
                <a:latin typeface="Arial" panose="020B0604020202020204" pitchFamily="34" charset="0"/>
                <a:cs typeface="Arial" panose="020B0604020202020204" pitchFamily="34" charset="0"/>
              </a:rPr>
              <a:t>Factorii experimentali</a:t>
            </a:r>
          </a:p>
          <a:p>
            <a:pPr algn="l">
              <a:spcBef>
                <a:spcPts val="0"/>
              </a:spcBef>
            </a:pPr>
            <a:r>
              <a:rPr lang="ro-RO" sz="3200" dirty="0">
                <a:latin typeface="Arial" panose="020B0604020202020204" pitchFamily="34" charset="0"/>
                <a:cs typeface="Arial" panose="020B0604020202020204" pitchFamily="34" charset="0"/>
              </a:rPr>
              <a:t>În cadrul cercetărilor au fost studiați doi factori experimentali principali, fiecare cu mai multe variante, organizați în experiențe distincte.</a:t>
            </a:r>
          </a:p>
          <a:p>
            <a:pPr algn="l">
              <a:spcBef>
                <a:spcPts val="0"/>
              </a:spcBef>
            </a:pPr>
            <a:r>
              <a:rPr lang="ro-RO" sz="3200" b="1" i="1" dirty="0">
                <a:latin typeface="Arial" panose="020B0604020202020204" pitchFamily="34" charset="0"/>
                <a:cs typeface="Arial" panose="020B0604020202020204" pitchFamily="34" charset="0"/>
              </a:rPr>
              <a:t>Factorul A – Sistemul de lucrări / protejarea solului                                                                                                                                             </a:t>
            </a:r>
            <a:r>
              <a:rPr lang="pt-BR" sz="3200" b="1" i="1" dirty="0">
                <a:latin typeface="Arial" panose="020B0604020202020204" pitchFamily="34" charset="0"/>
                <a:cs typeface="Arial" panose="020B0604020202020204" pitchFamily="34" charset="0"/>
              </a:rPr>
              <a:t>Factorul B – Doza de îngrășăminte</a:t>
            </a:r>
            <a:endParaRPr lang="ro-RO" sz="3200" b="1" i="1" dirty="0">
              <a:latin typeface="Arial" panose="020B0604020202020204" pitchFamily="34" charset="0"/>
              <a:cs typeface="Arial" panose="020B0604020202020204" pitchFamily="34" charset="0"/>
            </a:endParaRPr>
          </a:p>
          <a:p>
            <a:pPr algn="l">
              <a:spcBef>
                <a:spcPts val="0"/>
              </a:spcBef>
            </a:pPr>
            <a:r>
              <a:rPr lang="ro-RO" sz="3200" dirty="0">
                <a:latin typeface="Arial" panose="020B0604020202020204" pitchFamily="34" charset="0"/>
                <a:cs typeface="Arial" panose="020B0604020202020204" pitchFamily="34" charset="0"/>
              </a:rPr>
              <a:t>a1 – sistem </a:t>
            </a:r>
            <a:r>
              <a:rPr lang="ro-RO" sz="3200" dirty="0" err="1">
                <a:latin typeface="Arial" panose="020B0604020202020204" pitchFamily="34" charset="0"/>
                <a:cs typeface="Arial" panose="020B0604020202020204" pitchFamily="34" charset="0"/>
              </a:rPr>
              <a:t>no-tillage</a:t>
            </a:r>
            <a:r>
              <a:rPr lang="ro-RO" sz="3200" dirty="0">
                <a:latin typeface="Arial" panose="020B0604020202020204" pitchFamily="34" charset="0"/>
                <a:cs typeface="Arial" panose="020B0604020202020204" pitchFamily="34" charset="0"/>
              </a:rPr>
              <a:t> (nearat, sol protejat cu miriște) b1 – 	                                                                                                                                            b1-Nefertilizat ( martor);                                                                              </a:t>
            </a:r>
          </a:p>
          <a:p>
            <a:pPr algn="l">
              <a:spcBef>
                <a:spcPts val="0"/>
              </a:spcBef>
            </a:pPr>
            <a:r>
              <a:rPr lang="ro-RO" sz="3200" dirty="0">
                <a:latin typeface="Arial" panose="020B0604020202020204" pitchFamily="34" charset="0"/>
                <a:cs typeface="Arial" panose="020B0604020202020204" pitchFamily="34" charset="0"/>
              </a:rPr>
              <a:t>a2 – sistem minimum </a:t>
            </a:r>
            <a:r>
              <a:rPr lang="ro-RO" sz="3200" dirty="0" err="1">
                <a:latin typeface="Arial" panose="020B0604020202020204" pitchFamily="34" charset="0"/>
                <a:cs typeface="Arial" panose="020B0604020202020204" pitchFamily="34" charset="0"/>
              </a:rPr>
              <a:t>tillage</a:t>
            </a:r>
            <a:r>
              <a:rPr lang="ro-RO" sz="3200" dirty="0">
                <a:latin typeface="Arial" panose="020B0604020202020204" pitchFamily="34" charset="0"/>
                <a:cs typeface="Arial" panose="020B0604020202020204" pitchFamily="34" charset="0"/>
              </a:rPr>
              <a:t> (lucrare cu </a:t>
            </a:r>
            <a:r>
              <a:rPr lang="ro-RO" sz="3200" dirty="0" err="1">
                <a:latin typeface="Arial" panose="020B0604020202020204" pitchFamily="34" charset="0"/>
                <a:cs typeface="Arial" panose="020B0604020202020204" pitchFamily="34" charset="0"/>
              </a:rPr>
              <a:t>chiselul</a:t>
            </a:r>
            <a:r>
              <a:rPr lang="ro-RO" sz="3200" dirty="0">
                <a:latin typeface="Arial" panose="020B0604020202020204" pitchFamily="34" charset="0"/>
                <a:cs typeface="Arial" panose="020B0604020202020204" pitchFamily="34" charset="0"/>
              </a:rPr>
              <a:t>, încorporare parțială)                                                                                                                                    b 2  - N32 P32; </a:t>
            </a:r>
          </a:p>
          <a:p>
            <a:pPr algn="l">
              <a:spcBef>
                <a:spcPts val="0"/>
              </a:spcBef>
            </a:pPr>
            <a:r>
              <a:rPr lang="ro-RO" sz="3200" dirty="0">
                <a:latin typeface="Arial" panose="020B0604020202020204" pitchFamily="34" charset="0"/>
                <a:cs typeface="Arial" panose="020B0604020202020204" pitchFamily="34" charset="0"/>
              </a:rPr>
              <a:t>a3 – sistem convențional (miriște încorporată prin arătură)                                                                                                                                                      b 3 - N96P96;</a:t>
            </a:r>
          </a:p>
          <a:p>
            <a:pPr algn="l">
              <a:spcBef>
                <a:spcPts val="0"/>
              </a:spcBef>
            </a:pPr>
            <a:r>
              <a:rPr lang="ro-RO" sz="3200" b="1" i="1" dirty="0">
                <a:latin typeface="Arial" panose="020B0604020202020204" pitchFamily="34" charset="0"/>
                <a:cs typeface="Arial" panose="020B0604020202020204" pitchFamily="34" charset="0"/>
              </a:rPr>
              <a:t>     Organizarea experienței                                                                                                                                                                                                     </a:t>
            </a:r>
            <a:r>
              <a:rPr lang="ro-RO" sz="3200" dirty="0">
                <a:latin typeface="Arial" panose="020B0604020202020204" pitchFamily="34" charset="0"/>
                <a:cs typeface="Arial" panose="020B0604020202020204" pitchFamily="34" charset="0"/>
              </a:rPr>
              <a:t>b 4 - N128P128;</a:t>
            </a:r>
          </a:p>
          <a:p>
            <a:pPr algn="l">
              <a:spcBef>
                <a:spcPts val="0"/>
              </a:spcBef>
            </a:pPr>
            <a:r>
              <a:rPr lang="ro-RO" sz="3200" dirty="0">
                <a:latin typeface="Arial" panose="020B0604020202020204" pitchFamily="34" charset="0"/>
                <a:cs typeface="Arial" panose="020B0604020202020204" pitchFamily="34" charset="0"/>
              </a:rPr>
              <a:t>Experiențele au fost organizate în cadrul unui asolament de trei ani, cu rotația culturilor: mazăre → grâu → porumb .                                                          b 5  -   Gunoi de grajd 50 t / ha ( odată la 5 ani).pregătire clasică cu freza;</a:t>
            </a:r>
          </a:p>
          <a:p>
            <a:pPr algn="l">
              <a:spcBef>
                <a:spcPts val="0"/>
              </a:spcBef>
            </a:pPr>
            <a:r>
              <a:rPr lang="ro-RO" sz="3200" dirty="0">
                <a:latin typeface="Arial" panose="020B0604020202020204" pitchFamily="34" charset="0"/>
                <a:cs typeface="Arial" panose="020B0604020202020204" pitchFamily="34" charset="0"/>
              </a:rPr>
              <a:t>În cadrul rotației: -  </a:t>
            </a:r>
            <a:r>
              <a:rPr lang="ro-RO" sz="3200" noProof="0" dirty="0">
                <a:latin typeface="Arial" panose="020B0604020202020204" pitchFamily="34" charset="0"/>
                <a:cs typeface="Arial" panose="020B0604020202020204" pitchFamily="34" charset="0"/>
              </a:rPr>
              <a:t>la culturile de mazăre și grâu s-au aplicat tehnologii convenționale</a:t>
            </a:r>
            <a:r>
              <a:rPr lang="fr-FR" sz="3200" dirty="0">
                <a:latin typeface="Arial" panose="020B0604020202020204" pitchFamily="34" charset="0"/>
                <a:cs typeface="Arial" panose="020B0604020202020204" pitchFamily="34" charset="0"/>
              </a:rPr>
              <a:t>;</a:t>
            </a:r>
            <a:endParaRPr lang="ro-RO" sz="3200" dirty="0">
              <a:latin typeface="Arial" panose="020B0604020202020204" pitchFamily="34" charset="0"/>
              <a:cs typeface="Arial" panose="020B0604020202020204" pitchFamily="34" charset="0"/>
            </a:endParaRPr>
          </a:p>
          <a:p>
            <a:pPr algn="l">
              <a:spcBef>
                <a:spcPts val="0"/>
              </a:spcBef>
            </a:pPr>
            <a:r>
              <a:rPr lang="ro-RO" sz="3200" dirty="0">
                <a:latin typeface="Arial" panose="020B0604020202020204" pitchFamily="34" charset="0"/>
                <a:cs typeface="Arial" panose="020B0604020202020204" pitchFamily="34" charset="0"/>
              </a:rPr>
              <a:t>                            -  cultura de porumb a reprezentat cultura test pentru evaluarea sistemelor de lucrări și a conservării apei în sol.</a:t>
            </a:r>
          </a:p>
          <a:p>
            <a:pPr algn="l">
              <a:spcBef>
                <a:spcPts val="0"/>
              </a:spcBef>
            </a:pPr>
            <a:r>
              <a:rPr lang="ro-RO" sz="3200" b="1" dirty="0">
                <a:latin typeface="Arial" panose="020B0604020202020204" pitchFamily="34" charset="0"/>
                <a:cs typeface="Arial" panose="020B0604020202020204" pitchFamily="34" charset="0"/>
              </a:rPr>
              <a:t>    Rezultate și Discuții</a:t>
            </a:r>
          </a:p>
          <a:p>
            <a:pPr algn="l">
              <a:spcBef>
                <a:spcPts val="0"/>
              </a:spcBef>
            </a:pPr>
            <a:endParaRPr lang="ro-RO" sz="3200" dirty="0">
              <a:latin typeface="Arial" panose="020B0604020202020204" pitchFamily="34" charset="0"/>
              <a:cs typeface="Arial" panose="020B0604020202020204" pitchFamily="34" charset="0"/>
            </a:endParaRPr>
          </a:p>
          <a:p>
            <a:pPr algn="l"/>
            <a:endParaRPr lang="ro-RO" sz="3200" b="1" dirty="0">
              <a:latin typeface="Arial" panose="020B0604020202020204" pitchFamily="34" charset="0"/>
              <a:cs typeface="Arial" panose="020B0604020202020204" pitchFamily="34" charset="0"/>
            </a:endParaRPr>
          </a:p>
          <a:p>
            <a:pPr marL="90170" marR="0" indent="457200" algn="ctr">
              <a:lnSpc>
                <a:spcPts val="1200"/>
              </a:lnSpc>
              <a:spcBef>
                <a:spcPts val="0"/>
              </a:spcBef>
              <a:spcAft>
                <a:spcPts val="0"/>
              </a:spcAft>
            </a:pPr>
            <a:endParaRPr lang="ro-RO" sz="3200" b="1" i="1" dirty="0">
              <a:latin typeface="Times New Roman" panose="02020603050405020304" pitchFamily="18" charset="0"/>
              <a:ea typeface="Calibri" panose="020F0502020204030204" pitchFamily="34" charset="0"/>
              <a:cs typeface="Times New Roman" panose="02020603050405020304" pitchFamily="18" charset="0"/>
            </a:endParaRPr>
          </a:p>
          <a:p>
            <a:pPr marL="90170" marR="0" indent="457200" algn="ctr">
              <a:lnSpc>
                <a:spcPts val="12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ro-RO" sz="3200" b="1" dirty="0">
              <a:latin typeface="Arial" panose="020B0604020202020204" pitchFamily="34" charset="0"/>
              <a:cs typeface="Arial" panose="020B0604020202020204" pitchFamily="34" charset="0"/>
            </a:endParaRPr>
          </a:p>
          <a:p>
            <a:pPr algn="l"/>
            <a:endParaRPr lang="ro-RO" sz="3200" b="1" dirty="0">
              <a:latin typeface="Arial" panose="020B0604020202020204" pitchFamily="34" charset="0"/>
              <a:cs typeface="Arial" panose="020B0604020202020204" pitchFamily="34" charset="0"/>
            </a:endParaRPr>
          </a:p>
          <a:p>
            <a:pPr algn="l"/>
            <a:endParaRPr lang="ro-RO" sz="3200" b="1" dirty="0">
              <a:latin typeface="Arial" panose="020B0604020202020204" pitchFamily="34" charset="0"/>
              <a:cs typeface="Arial" panose="020B0604020202020204" pitchFamily="34" charset="0"/>
            </a:endParaRPr>
          </a:p>
          <a:p>
            <a:pPr algn="l"/>
            <a:endParaRPr lang="ro-RO" sz="3200" b="1" dirty="0">
              <a:latin typeface="Arial" panose="020B0604020202020204" pitchFamily="34" charset="0"/>
              <a:cs typeface="Arial" panose="020B0604020202020204" pitchFamily="34" charset="0"/>
            </a:endParaRPr>
          </a:p>
          <a:p>
            <a:pPr algn="l"/>
            <a:endParaRPr lang="ro-RO" sz="3200" b="1" noProof="0" dirty="0">
              <a:latin typeface="Arial" panose="020B0604020202020204" pitchFamily="34" charset="0"/>
              <a:cs typeface="Arial" panose="020B0604020202020204" pitchFamily="34" charset="0"/>
            </a:endParaRPr>
          </a:p>
          <a:p>
            <a:pPr algn="l"/>
            <a:r>
              <a:rPr lang="ro-RO" sz="3200" b="1"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5B96D49F-304F-4CC0-A721-DCFBAE58D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2037" y="96015"/>
            <a:ext cx="3212257" cy="2795225"/>
          </a:xfrm>
          <a:prstGeom prst="rect">
            <a:avLst/>
          </a:prstGeom>
        </p:spPr>
      </p:pic>
      <p:pic>
        <p:nvPicPr>
          <p:cNvPr id="7" name="Picture 6">
            <a:extLst>
              <a:ext uri="{FF2B5EF4-FFF2-40B4-BE49-F238E27FC236}">
                <a16:creationId xmlns:a16="http://schemas.microsoft.com/office/drawing/2014/main" id="{884A8307-F0A3-4D5A-BE58-7D06458A2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81" y="163081"/>
            <a:ext cx="2857500" cy="2844800"/>
          </a:xfrm>
          <a:prstGeom prst="rect">
            <a:avLst/>
          </a:prstGeom>
        </p:spPr>
      </p:pic>
      <p:cxnSp>
        <p:nvCxnSpPr>
          <p:cNvPr id="9" name="Straight Connector 8">
            <a:extLst>
              <a:ext uri="{FF2B5EF4-FFF2-40B4-BE49-F238E27FC236}">
                <a16:creationId xmlns:a16="http://schemas.microsoft.com/office/drawing/2014/main" id="{5981E195-878D-48EE-9D49-86102C88D046}"/>
              </a:ext>
            </a:extLst>
          </p:cNvPr>
          <p:cNvCxnSpPr>
            <a:cxnSpLocks/>
          </p:cNvCxnSpPr>
          <p:nvPr/>
        </p:nvCxnSpPr>
        <p:spPr>
          <a:xfrm>
            <a:off x="71438" y="4105657"/>
            <a:ext cx="4319587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BAEE2-22D0-4E52-BDF5-49DC20C52A94}"/>
              </a:ext>
            </a:extLst>
          </p:cNvPr>
          <p:cNvCxnSpPr>
            <a:cxnSpLocks/>
          </p:cNvCxnSpPr>
          <p:nvPr/>
        </p:nvCxnSpPr>
        <p:spPr>
          <a:xfrm>
            <a:off x="0" y="3551239"/>
            <a:ext cx="431958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77B8B52-7040-4F61-8CB9-84476FB64509}"/>
              </a:ext>
            </a:extLst>
          </p:cNvPr>
          <p:cNvSpPr txBox="1"/>
          <p:nvPr/>
        </p:nvSpPr>
        <p:spPr>
          <a:xfrm>
            <a:off x="0" y="26708232"/>
            <a:ext cx="43195874" cy="2062103"/>
          </a:xfrm>
          <a:prstGeom prst="rect">
            <a:avLst/>
          </a:prstGeom>
          <a:noFill/>
        </p:spPr>
        <p:txBody>
          <a:bodyPr wrap="square" rtlCol="0">
            <a:spAutoFit/>
          </a:bodyPr>
          <a:lstStyle/>
          <a:p>
            <a:r>
              <a:rPr lang="ro-RO" sz="3200" b="1" dirty="0">
                <a:latin typeface="Arial" panose="020B0604020202020204" pitchFamily="34" charset="0"/>
                <a:cs typeface="Arial" panose="020B0604020202020204" pitchFamily="34" charset="0"/>
              </a:rPr>
              <a:t>    Concluzii</a:t>
            </a:r>
          </a:p>
          <a:p>
            <a:pPr marL="514350" indent="-514350">
              <a:buAutoNum type="arabicPeriod"/>
            </a:pPr>
            <a:r>
              <a:rPr lang="it-IT" sz="3200" dirty="0">
                <a:latin typeface="Arial" panose="020B0604020202020204" pitchFamily="34" charset="0"/>
                <a:cs typeface="Arial" panose="020B0604020202020204" pitchFamily="34" charset="0"/>
              </a:rPr>
              <a:t>Sistemele conservative au îmbunătățit semnificativ conservarea apei în sol.</a:t>
            </a:r>
            <a:r>
              <a:rPr lang="ro-RO" sz="3200" dirty="0">
                <a:latin typeface="Arial" panose="020B0604020202020204" pitchFamily="34" charset="0"/>
                <a:cs typeface="Arial" panose="020B0604020202020204" pitchFamily="34" charset="0"/>
              </a:rPr>
              <a:t>      </a:t>
            </a:r>
            <a:r>
              <a:rPr lang="it-IT" sz="3200" dirty="0">
                <a:latin typeface="Arial" panose="020B0604020202020204" pitchFamily="34" charset="0"/>
                <a:cs typeface="Arial" panose="020B0604020202020204" pitchFamily="34" charset="0"/>
              </a:rPr>
              <a:t> </a:t>
            </a:r>
            <a:r>
              <a:rPr lang="ro-RO" sz="3200" dirty="0">
                <a:latin typeface="Arial" panose="020B0604020202020204" pitchFamily="34" charset="0"/>
                <a:cs typeface="Arial" panose="020B0604020202020204" pitchFamily="34" charset="0"/>
              </a:rPr>
              <a:t>   </a:t>
            </a:r>
            <a:r>
              <a:rPr lang="it-IT" sz="3200" dirty="0">
                <a:latin typeface="Arial" panose="020B0604020202020204" pitchFamily="34" charset="0"/>
                <a:cs typeface="Arial" panose="020B0604020202020204" pitchFamily="34" charset="0"/>
              </a:rPr>
              <a:t>2.Lucrările conservative au favorizat creșterea infiltrației apei în sol. </a:t>
            </a:r>
            <a:r>
              <a:rPr lang="ro-RO" sz="3200" dirty="0">
                <a:latin typeface="Arial" panose="020B0604020202020204" pitchFamily="34" charset="0"/>
                <a:cs typeface="Arial" panose="020B0604020202020204" pitchFamily="34" charset="0"/>
              </a:rPr>
              <a:t>       </a:t>
            </a:r>
            <a:r>
              <a:rPr lang="it-IT" sz="3200" dirty="0">
                <a:latin typeface="Arial" panose="020B0604020202020204" pitchFamily="34" charset="0"/>
                <a:cs typeface="Arial" panose="020B0604020202020204" pitchFamily="34" charset="0"/>
              </a:rPr>
              <a:t>3. Sistemele conservative au redus procesele de scurgere și eroziune. </a:t>
            </a:r>
            <a:endParaRPr lang="ro-RO"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4. </a:t>
            </a:r>
            <a:r>
              <a:rPr lang="ro-RO" sz="3200" noProof="0" dirty="0">
                <a:latin typeface="Arial" panose="020B0604020202020204" pitchFamily="34" charset="0"/>
                <a:cs typeface="Arial" panose="020B0604020202020204" pitchFamily="34" charset="0"/>
              </a:rPr>
              <a:t>Fertilizarea</a:t>
            </a:r>
            <a:r>
              <a:rPr lang="en-US" sz="3200" dirty="0">
                <a:latin typeface="Arial" panose="020B0604020202020204" pitchFamily="34" charset="0"/>
                <a:cs typeface="Arial" panose="020B0604020202020204" pitchFamily="34" charset="0"/>
              </a:rPr>
              <a:t> </a:t>
            </a:r>
            <a:r>
              <a:rPr lang="ro-RO" sz="3200" noProof="0" dirty="0">
                <a:latin typeface="Arial" panose="020B0604020202020204" pitchFamily="34" charset="0"/>
                <a:cs typeface="Arial" panose="020B0604020202020204" pitchFamily="34" charset="0"/>
              </a:rPr>
              <a:t>a influențat semnificativ producția de porumb</a:t>
            </a:r>
            <a:r>
              <a:rPr lang="en-US" sz="3200" dirty="0">
                <a:latin typeface="Arial" panose="020B0604020202020204" pitchFamily="34" charset="0"/>
                <a:cs typeface="Arial" panose="020B0604020202020204" pitchFamily="34" charset="0"/>
              </a:rPr>
              <a:t>. 5</a:t>
            </a:r>
            <a:r>
              <a:rPr lang="ro-RO" sz="3200" noProof="0" dirty="0">
                <a:latin typeface="Arial" panose="020B0604020202020204" pitchFamily="34" charset="0"/>
                <a:cs typeface="Arial" panose="020B0604020202020204" pitchFamily="34" charset="0"/>
              </a:rPr>
              <a:t>. Interacțiunea dintre sistemul de lucrări și fertilizare a </a:t>
            </a:r>
            <a:r>
              <a:rPr lang="en-US" sz="3200" dirty="0">
                <a:latin typeface="Arial" panose="020B0604020202020204" pitchFamily="34" charset="0"/>
                <a:cs typeface="Arial" panose="020B0604020202020204" pitchFamily="34" charset="0"/>
              </a:rPr>
              <a:t>in</a:t>
            </a:r>
            <a:r>
              <a:rPr lang="ro-RO" sz="3200" noProof="0" dirty="0" err="1">
                <a:latin typeface="Arial" panose="020B0604020202020204" pitchFamily="34" charset="0"/>
                <a:cs typeface="Arial" panose="020B0604020202020204" pitchFamily="34" charset="0"/>
              </a:rPr>
              <a:t>fluențat</a:t>
            </a:r>
            <a:r>
              <a:rPr lang="ro-RO" sz="3200" noProof="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decisiv</a:t>
            </a:r>
            <a:r>
              <a:rPr lang="ro-RO" sz="3200" noProof="0" dirty="0">
                <a:latin typeface="Arial" panose="020B0604020202020204" pitchFamily="34" charset="0"/>
                <a:cs typeface="Arial" panose="020B0604020202020204" pitchFamily="34" charset="0"/>
              </a:rPr>
              <a:t> nivelul </a:t>
            </a:r>
            <a:r>
              <a:rPr lang="en-US" sz="3200" dirty="0" err="1">
                <a:latin typeface="Arial" panose="020B0604020202020204" pitchFamily="34" charset="0"/>
                <a:cs typeface="Arial" panose="020B0604020202020204" pitchFamily="34" charset="0"/>
              </a:rPr>
              <a:t>producției</a:t>
            </a:r>
            <a:r>
              <a:rPr lang="en-US" sz="3200" dirty="0">
                <a:latin typeface="Arial" panose="020B0604020202020204" pitchFamily="34" charset="0"/>
                <a:cs typeface="Arial" panose="020B0604020202020204" pitchFamily="34" charset="0"/>
              </a:rPr>
              <a:t>. 6. </a:t>
            </a:r>
            <a:r>
              <a:rPr lang="ro-RO" sz="3200" noProof="0" dirty="0">
                <a:latin typeface="Arial" panose="020B0604020202020204" pitchFamily="34" charset="0"/>
                <a:cs typeface="Arial" panose="020B0604020202020204" pitchFamily="34" charset="0"/>
              </a:rPr>
              <a:t>Sistemul c</a:t>
            </a:r>
            <a:r>
              <a:rPr lang="en-US" sz="3200" dirty="0" err="1">
                <a:latin typeface="Arial" panose="020B0604020202020204" pitchFamily="34" charset="0"/>
                <a:cs typeface="Arial" panose="020B0604020202020204" pitchFamily="34" charset="0"/>
              </a:rPr>
              <a:t>onvențional</a:t>
            </a:r>
            <a:r>
              <a:rPr lang="en-US" sz="3200" dirty="0">
                <a:latin typeface="Arial" panose="020B0604020202020204" pitchFamily="34" charset="0"/>
                <a:cs typeface="Arial" panose="020B0604020202020204" pitchFamily="34" charset="0"/>
              </a:rPr>
              <a:t> a </a:t>
            </a:r>
            <a:r>
              <a:rPr lang="en-US" sz="3200" dirty="0" err="1">
                <a:latin typeface="Arial" panose="020B0604020202020204" pitchFamily="34" charset="0"/>
                <a:cs typeface="Arial" panose="020B0604020202020204" pitchFamily="34" charset="0"/>
              </a:rPr>
              <a:t>realizat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producții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ridicate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dar</a:t>
            </a:r>
            <a:r>
              <a:rPr lang="en-US" sz="3200" dirty="0">
                <a:latin typeface="Arial" panose="020B0604020202020204" pitchFamily="34" charset="0"/>
                <a:cs typeface="Arial" panose="020B0604020202020204" pitchFamily="34" charset="0"/>
              </a:rPr>
              <a:t> cu </a:t>
            </a:r>
            <a:r>
              <a:rPr lang="en-US" sz="3200" dirty="0" err="1">
                <a:latin typeface="Arial" panose="020B0604020202020204" pitchFamily="34" charset="0"/>
                <a:cs typeface="Arial" panose="020B0604020202020204" pitchFamily="34" charset="0"/>
              </a:rPr>
              <a:t>riscuri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sporite</a:t>
            </a:r>
            <a:r>
              <a:rPr lang="en-US" sz="3200" dirty="0">
                <a:latin typeface="Arial" panose="020B0604020202020204" pitchFamily="34" charset="0"/>
                <a:cs typeface="Arial" panose="020B0604020202020204" pitchFamily="34" charset="0"/>
              </a:rPr>
              <a:t> de </a:t>
            </a:r>
            <a:r>
              <a:rPr lang="en-US" sz="3200" dirty="0" err="1">
                <a:latin typeface="Arial" panose="020B0604020202020204" pitchFamily="34" charset="0"/>
                <a:cs typeface="Arial" panose="020B0604020202020204" pitchFamily="34" charset="0"/>
              </a:rPr>
              <a:t>degradare</a:t>
            </a:r>
            <a:r>
              <a:rPr lang="ro-RO" sz="3200" dirty="0">
                <a:latin typeface="Arial" panose="020B0604020202020204" pitchFamily="34" charset="0"/>
                <a:cs typeface="Arial" panose="020B0604020202020204" pitchFamily="34" charset="0"/>
              </a:rPr>
              <a:t>.</a:t>
            </a:r>
          </a:p>
          <a:p>
            <a:r>
              <a:rPr lang="ro-RO" sz="3200" dirty="0">
                <a:latin typeface="Arial" panose="020B0604020202020204" pitchFamily="34" charset="0"/>
                <a:cs typeface="Arial" panose="020B0604020202020204" pitchFamily="34" charset="0"/>
              </a:rPr>
              <a:t> </a:t>
            </a:r>
            <a:r>
              <a:rPr lang="it-IT" sz="3200" dirty="0">
                <a:latin typeface="Arial" panose="020B0604020202020204" pitchFamily="34" charset="0"/>
                <a:cs typeface="Arial" panose="020B0604020202020204" pitchFamily="34" charset="0"/>
              </a:rPr>
              <a:t>7.Schimbările climatice accentuează necesitatea implementării agriculturii conservative. </a:t>
            </a:r>
            <a:endParaRPr lang="en-US" sz="3200" dirty="0">
              <a:latin typeface="Arial" panose="020B0604020202020204" pitchFamily="34" charset="0"/>
              <a:cs typeface="Arial" panose="020B0604020202020204" pitchFamily="34" charset="0"/>
            </a:endParaRPr>
          </a:p>
        </p:txBody>
      </p:sp>
      <p:pic>
        <p:nvPicPr>
          <p:cNvPr id="8" name="Imagine 7">
            <a:extLst>
              <a:ext uri="{FF2B5EF4-FFF2-40B4-BE49-F238E27FC236}">
                <a16:creationId xmlns:a16="http://schemas.microsoft.com/office/drawing/2014/main" id="{66B96AD5-A707-5BF5-FE42-7CC0D1A68B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582" y="17464118"/>
            <a:ext cx="14418417" cy="7850558"/>
          </a:xfrm>
          <a:prstGeom prst="rect">
            <a:avLst/>
          </a:prstGeom>
          <a:noFill/>
        </p:spPr>
      </p:pic>
      <p:pic>
        <p:nvPicPr>
          <p:cNvPr id="10" name="Imagine 9">
            <a:extLst>
              <a:ext uri="{FF2B5EF4-FFF2-40B4-BE49-F238E27FC236}">
                <a16:creationId xmlns:a16="http://schemas.microsoft.com/office/drawing/2014/main" id="{A028BE3F-B7B7-2C91-984E-2C6B5929583A}"/>
              </a:ext>
            </a:extLst>
          </p:cNvPr>
          <p:cNvPicPr>
            <a:picLocks noChangeAspect="1"/>
          </p:cNvPicPr>
          <p:nvPr/>
        </p:nvPicPr>
        <p:blipFill rotWithShape="1">
          <a:blip r:embed="rId5">
            <a:extLst>
              <a:ext uri="{28A0092B-C50C-407E-A947-70E740481C1C}">
                <a14:useLocalDpi xmlns:a14="http://schemas.microsoft.com/office/drawing/2010/main" val="0"/>
              </a:ext>
            </a:extLst>
          </a:blip>
          <a:srcRect t="12732" b="16711"/>
          <a:stretch>
            <a:fillRect/>
          </a:stretch>
        </p:blipFill>
        <p:spPr bwMode="auto">
          <a:xfrm>
            <a:off x="15239999" y="16992599"/>
            <a:ext cx="13343163" cy="7681119"/>
          </a:xfrm>
          <a:prstGeom prst="rect">
            <a:avLst/>
          </a:prstGeom>
          <a:ln w="28575">
            <a:solidFill>
              <a:schemeClr val="tx1"/>
            </a:solidFill>
          </a:ln>
          <a:effectLst>
            <a:softEdge rad="112500"/>
          </a:effectLst>
          <a:extLst>
            <a:ext uri="{53640926-AAD7-44D8-BBD7-CCE9431645EC}">
              <a14:shadowObscured xmlns:a14="http://schemas.microsoft.com/office/drawing/2010/main"/>
            </a:ext>
          </a:extLst>
        </p:spPr>
      </p:pic>
      <p:pic>
        <p:nvPicPr>
          <p:cNvPr id="12" name="Imagine 11">
            <a:extLst>
              <a:ext uri="{FF2B5EF4-FFF2-40B4-BE49-F238E27FC236}">
                <a16:creationId xmlns:a16="http://schemas.microsoft.com/office/drawing/2014/main" id="{DFEB278C-91FB-C2B1-C7FD-E9967AF4D4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854" b="5139"/>
          <a:stretch>
            <a:fillRect/>
          </a:stretch>
        </p:blipFill>
        <p:spPr bwMode="auto">
          <a:xfrm>
            <a:off x="28583162" y="16992600"/>
            <a:ext cx="14155513" cy="7733918"/>
          </a:xfrm>
          <a:prstGeom prst="rect">
            <a:avLst/>
          </a:prstGeom>
          <a:solidFill>
            <a:srgbClr val="FFFF00">
              <a:alpha val="67000"/>
            </a:srgbClr>
          </a:solidFill>
          <a:ln w="28575">
            <a:solidFill>
              <a:schemeClr val="tx1"/>
            </a:solidFill>
          </a:ln>
          <a:extLst>
            <a:ext uri="{53640926-AAD7-44D8-BBD7-CCE9431645EC}">
              <a14:shadowObscured xmlns:a14="http://schemas.microsoft.com/office/drawing/2010/main"/>
            </a:ext>
          </a:extLst>
        </p:spPr>
      </p:pic>
      <p:sp>
        <p:nvSpPr>
          <p:cNvPr id="13" name="Dreptunghi 12">
            <a:extLst>
              <a:ext uri="{FF2B5EF4-FFF2-40B4-BE49-F238E27FC236}">
                <a16:creationId xmlns:a16="http://schemas.microsoft.com/office/drawing/2014/main" id="{4BF9EDE4-7CA3-2062-424F-B4FF68D8494A}"/>
              </a:ext>
            </a:extLst>
          </p:cNvPr>
          <p:cNvSpPr/>
          <p:nvPr/>
        </p:nvSpPr>
        <p:spPr>
          <a:xfrm>
            <a:off x="16048942" y="24673719"/>
            <a:ext cx="11725277" cy="17006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sz="3200" b="1" i="1" dirty="0">
                <a:latin typeface="Arial" panose="020B0604020202020204" pitchFamily="34" charset="0"/>
                <a:cs typeface="Arial" panose="020B0604020202020204" pitchFamily="34" charset="0"/>
              </a:rPr>
              <a:t>Fig.3.4.4. Model conceptual privind influența sistemului de lucrări asupra regimului hidric și a rezilienței climatice</a:t>
            </a:r>
          </a:p>
        </p:txBody>
      </p:sp>
      <p:sp>
        <p:nvSpPr>
          <p:cNvPr id="14" name="Dreptunghi 13">
            <a:extLst>
              <a:ext uri="{FF2B5EF4-FFF2-40B4-BE49-F238E27FC236}">
                <a16:creationId xmlns:a16="http://schemas.microsoft.com/office/drawing/2014/main" id="{58CA9B5C-8202-B2C5-711F-8C841543C29A}"/>
              </a:ext>
            </a:extLst>
          </p:cNvPr>
          <p:cNvSpPr/>
          <p:nvPr/>
        </p:nvSpPr>
        <p:spPr>
          <a:xfrm>
            <a:off x="1409700" y="25314675"/>
            <a:ext cx="12763500" cy="10596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sz="3200" b="1" i="1" dirty="0">
                <a:latin typeface="Arial" panose="020B0604020202020204" pitchFamily="34" charset="0"/>
                <a:cs typeface="Arial" panose="020B0604020202020204" pitchFamily="34" charset="0"/>
              </a:rPr>
              <a:t>Fig. 3.1. Evoluția umidității solului la porumb în funcție de faza de vegetație</a:t>
            </a:r>
          </a:p>
        </p:txBody>
      </p:sp>
      <p:sp>
        <p:nvSpPr>
          <p:cNvPr id="15" name="Dreptunghi 14">
            <a:extLst>
              <a:ext uri="{FF2B5EF4-FFF2-40B4-BE49-F238E27FC236}">
                <a16:creationId xmlns:a16="http://schemas.microsoft.com/office/drawing/2014/main" id="{0CD4A9A3-8AAD-93ED-AC8B-426AF9F972C0}"/>
              </a:ext>
            </a:extLst>
          </p:cNvPr>
          <p:cNvSpPr/>
          <p:nvPr/>
        </p:nvSpPr>
        <p:spPr>
          <a:xfrm>
            <a:off x="28583162" y="25122146"/>
            <a:ext cx="14155513" cy="12522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sz="3200" b="1" i="1" dirty="0">
                <a:latin typeface="Arial" panose="020B0604020202020204" pitchFamily="34" charset="0"/>
                <a:cs typeface="Arial" panose="020B0604020202020204" pitchFamily="34" charset="0"/>
              </a:rPr>
              <a:t>Fig.3.5. Efectul interacțiunii sistemului de lucrări și nivelul de fertilizare asupra producției de porumb în perioada 2021-2025</a:t>
            </a:r>
          </a:p>
        </p:txBody>
      </p:sp>
    </p:spTree>
    <p:extLst>
      <p:ext uri="{BB962C8B-B14F-4D97-AF65-F5344CB8AC3E}">
        <p14:creationId xmlns:p14="http://schemas.microsoft.com/office/powerpoint/2010/main" val="116341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4265-E704-4CE0-8BE7-379E8B5A0422}"/>
              </a:ext>
            </a:extLst>
          </p:cNvPr>
          <p:cNvSpPr>
            <a:spLocks noGrp="1"/>
          </p:cNvSpPr>
          <p:nvPr>
            <p:ph type="ctrTitle"/>
          </p:nvPr>
        </p:nvSpPr>
        <p:spPr>
          <a:xfrm>
            <a:off x="1" y="82734"/>
            <a:ext cx="43195874" cy="8226208"/>
          </a:xfrm>
        </p:spPr>
        <p:txBody>
          <a:bodyPr>
            <a:normAutofit fontScale="90000"/>
          </a:bodyPr>
          <a:lstStyle/>
          <a:p>
            <a:pPr>
              <a:spcBef>
                <a:spcPts val="0"/>
              </a:spcBef>
              <a:spcAft>
                <a:spcPts val="800"/>
              </a:spcAft>
            </a:pPr>
            <a:r>
              <a:rPr lang="ro-RO" sz="6700" b="1" dirty="0">
                <a:latin typeface="Arial" panose="020B0604020202020204" pitchFamily="34" charset="0"/>
                <a:cs typeface="Arial" panose="020B0604020202020204" pitchFamily="34" charset="0"/>
              </a:rPr>
              <a:t>The 5th Edition of the Annual Conference ” Romanian agricultural and forestry research: </a:t>
            </a:r>
            <a:br>
              <a:rPr lang="ro-RO" sz="6700" b="1" dirty="0">
                <a:latin typeface="Arial" panose="020B0604020202020204" pitchFamily="34" charset="0"/>
                <a:cs typeface="Arial" panose="020B0604020202020204" pitchFamily="34" charset="0"/>
              </a:rPr>
            </a:br>
            <a:r>
              <a:rPr lang="ro-RO" sz="6700" b="1" dirty="0">
                <a:latin typeface="Arial" panose="020B0604020202020204" pitchFamily="34" charset="0"/>
                <a:cs typeface="Arial" panose="020B0604020202020204" pitchFamily="34" charset="0"/>
              </a:rPr>
              <a:t>achievements and prospectives”</a:t>
            </a:r>
            <a:br>
              <a:rPr lang="ro-RO" sz="6700" b="1" dirty="0">
                <a:latin typeface="Arial" panose="020B0604020202020204" pitchFamily="34" charset="0"/>
                <a:cs typeface="Arial" panose="020B0604020202020204" pitchFamily="34" charset="0"/>
              </a:rPr>
            </a:br>
            <a:r>
              <a:rPr lang="ro-RO" sz="6700" b="1" dirty="0">
                <a:latin typeface="Arial" panose="020B0604020202020204" pitchFamily="34" charset="0"/>
                <a:cs typeface="Arial" panose="020B0604020202020204" pitchFamily="34" charset="0"/>
              </a:rPr>
              <a:t>May 28, 2026</a:t>
            </a:r>
            <a:br>
              <a:rPr lang="ro-RO" sz="6000" dirty="0"/>
            </a:br>
            <a:br>
              <a:rPr lang="ro-RO" sz="6000" dirty="0"/>
            </a:br>
            <a:r>
              <a:rPr lang="ro-RO" sz="6700" dirty="0">
                <a:latin typeface="Arial" panose="020B0604020202020204" pitchFamily="34" charset="0"/>
                <a:cs typeface="Arial" panose="020B0604020202020204" pitchFamily="34" charset="0"/>
              </a:rPr>
              <a:t>INTERACTION BETWEEN SOIL TILLAGE, FERTILIZATION, AND PEDOCLIMATIC CONDITIONS UNDER CLIMATE CHANGE, WITH IMPLICATIONS FOR WATER EROSION AND YIELD STABILITY ON SLOPING LANDS AT THE “MIRCEA MOȚOC” PERIENI SOIL EROSION CONTROL RESEARCH AND DEVELOPMENT STATION</a:t>
            </a:r>
            <a:br>
              <a:rPr lang="ro-RO" sz="6000" dirty="0"/>
            </a:br>
            <a:r>
              <a:rPr lang="ro-RO" sz="6000" dirty="0"/>
              <a:t>                                                                        </a:t>
            </a:r>
            <a:r>
              <a:rPr lang="ro-RO" sz="4000" b="1" dirty="0">
                <a:latin typeface="Arial" panose="020B0604020202020204" pitchFamily="34" charset="0"/>
                <a:cs typeface="Arial" panose="020B0604020202020204" pitchFamily="34" charset="0"/>
              </a:rPr>
              <a:t>AUTORI:</a:t>
            </a:r>
            <a:r>
              <a:rPr lang="ro-RO" sz="4000" b="1" kern="100" dirty="0">
                <a:effectLst/>
                <a:latin typeface="Arial" panose="020B0604020202020204" pitchFamily="34" charset="0"/>
                <a:ea typeface="Calibri" panose="020F0502020204030204" pitchFamily="34" charset="0"/>
                <a:cs typeface="Arial" panose="020B0604020202020204" pitchFamily="34" charset="0"/>
              </a:rPr>
              <a:t>CSIII ing. drd. IONAȘCU ROXANA PATRICIA, CSII dr. ing. POPA Nelu,  ACS ing. PETREA ADRIAN, ACS ing. ZURBA Cosmin-Gabriel</a:t>
            </a:r>
            <a:br>
              <a:rPr lang="en-US" sz="6600" dirty="0">
                <a:effectLst/>
                <a:latin typeface="Times New Roman" panose="02020603050405020304" pitchFamily="18" charset="0"/>
                <a:ea typeface="Calibri" panose="020F0502020204030204" pitchFamily="34" charset="0"/>
                <a:cs typeface="Times New Roman" panose="02020603050405020304" pitchFamily="18" charset="0"/>
              </a:rPr>
            </a:br>
            <a:r>
              <a:rPr lang="en-US" sz="4000" b="1" dirty="0">
                <a:effectLst/>
                <a:latin typeface="Arial" panose="020B0604020202020204" pitchFamily="34" charset="0"/>
                <a:ea typeface="Calibri" panose="020F0502020204030204" pitchFamily="34" charset="0"/>
                <a:cs typeface="Arial" panose="020B0604020202020204" pitchFamily="34" charset="0"/>
              </a:rPr>
              <a:t>ACS </a:t>
            </a:r>
            <a:r>
              <a:rPr lang="en-US" sz="4000" b="1" dirty="0" err="1">
                <a:effectLst/>
                <a:latin typeface="Arial" panose="020B0604020202020204" pitchFamily="34" charset="0"/>
                <a:ea typeface="Calibri" panose="020F0502020204030204" pitchFamily="34" charset="0"/>
                <a:cs typeface="Arial" panose="020B0604020202020204" pitchFamily="34" charset="0"/>
              </a:rPr>
              <a:t>ing</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ro-RO" sz="4000" b="1" dirty="0">
                <a:latin typeface="Arial" panose="020B0604020202020204" pitchFamily="34" charset="0"/>
                <a:ea typeface="Calibri" panose="020F0502020204030204" pitchFamily="34" charset="0"/>
                <a:cs typeface="Arial" panose="020B0604020202020204" pitchFamily="34" charset="0"/>
              </a:rPr>
              <a:t>Băeșu Sebastian-Gabriel</a:t>
            </a:r>
            <a:endParaRPr lang="en-US" sz="40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814DE0B-5F03-44E0-A06F-07510DF98A1D}"/>
              </a:ext>
            </a:extLst>
          </p:cNvPr>
          <p:cNvSpPr>
            <a:spLocks noGrp="1"/>
          </p:cNvSpPr>
          <p:nvPr>
            <p:ph type="subTitle" idx="1"/>
          </p:nvPr>
        </p:nvSpPr>
        <p:spPr>
          <a:xfrm>
            <a:off x="821581" y="8383316"/>
            <a:ext cx="42010242" cy="20328025"/>
          </a:xfrm>
        </p:spPr>
        <p:txBody>
          <a:bodyPr>
            <a:normAutofit/>
          </a:bodyPr>
          <a:lstStyle/>
          <a:p>
            <a:pPr algn="l">
              <a:spcBef>
                <a:spcPts val="0"/>
              </a:spcBef>
            </a:pPr>
            <a:r>
              <a:rPr lang="en-US" sz="3200" b="1" noProof="0" dirty="0">
                <a:latin typeface="Arial" panose="020B0604020202020204" pitchFamily="34" charset="0"/>
                <a:cs typeface="Arial" panose="020B0604020202020204" pitchFamily="34" charset="0"/>
              </a:rPr>
              <a:t>    Introduction</a:t>
            </a:r>
          </a:p>
          <a:p>
            <a:pPr algn="l">
              <a:spcBef>
                <a:spcPts val="0"/>
              </a:spcBef>
            </a:pPr>
            <a:r>
              <a:rPr lang="ro-RO"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Climate change represents one of the greatest challenges facing modern agriculture, directly influencing soil processes, soil water regime, and the stability of agricultural production. The increasing frequency of extreme weather events, manifested through the alternation of drought periods and torrential rainfall episodes, intensifies land degradation processes, particularly on sloping agricultural lands. Under these conditions, water erosion becomes a major factor reducing soil fertility, affecting both the physical and chemical properties of soils and their capacity to sustain agricultural production in the long term. In Romania, erosion-affected agricultural lands occupy significant areas, while the </a:t>
            </a:r>
            <a:r>
              <a:rPr lang="en-US" sz="3200" dirty="0" err="1">
                <a:latin typeface="Arial" panose="020B0604020202020204" pitchFamily="34" charset="0"/>
                <a:cs typeface="Arial" panose="020B0604020202020204" pitchFamily="34" charset="0"/>
              </a:rPr>
              <a:t>Tutova</a:t>
            </a:r>
            <a:r>
              <a:rPr lang="en-US" sz="3200" dirty="0">
                <a:latin typeface="Arial" panose="020B0604020202020204" pitchFamily="34" charset="0"/>
                <a:cs typeface="Arial" panose="020B0604020202020204" pitchFamily="34" charset="0"/>
              </a:rPr>
              <a:t> Hills region, where the “Mircea </a:t>
            </a:r>
            <a:r>
              <a:rPr lang="en-US" sz="3200" dirty="0" err="1">
                <a:latin typeface="Arial" panose="020B0604020202020204" pitchFamily="34" charset="0"/>
                <a:cs typeface="Arial" panose="020B0604020202020204" pitchFamily="34" charset="0"/>
              </a:rPr>
              <a:t>Moțoc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Perieni</a:t>
            </a:r>
            <a:r>
              <a:rPr lang="en-US" sz="3200" dirty="0">
                <a:latin typeface="Arial" panose="020B0604020202020204" pitchFamily="34" charset="0"/>
                <a:cs typeface="Arial" panose="020B0604020202020204" pitchFamily="34" charset="0"/>
              </a:rPr>
              <a:t> Soil Erosion Control Research and Development Station operates, represents one of the most vulnerable areas regarding soil degradation.</a:t>
            </a:r>
            <a:endParaRPr lang="ro-RO" sz="3200" dirty="0">
              <a:latin typeface="Arial" panose="020B0604020202020204" pitchFamily="34" charset="0"/>
              <a:cs typeface="Arial" panose="020B0604020202020204" pitchFamily="34" charset="0"/>
            </a:endParaRPr>
          </a:p>
          <a:p>
            <a:pPr algn="l">
              <a:spcBef>
                <a:spcPts val="0"/>
              </a:spcBef>
            </a:pPr>
            <a:r>
              <a:rPr lang="ro-RO" sz="3200" b="1" dirty="0">
                <a:latin typeface="Arial" panose="020B0604020202020204" pitchFamily="34" charset="0"/>
                <a:cs typeface="Arial" panose="020B0604020202020204" pitchFamily="34" charset="0"/>
              </a:rPr>
              <a:t>  Material și </a:t>
            </a:r>
            <a:r>
              <a:rPr lang="en-US" sz="3200" b="1" noProof="0" dirty="0">
                <a:latin typeface="Arial" panose="020B0604020202020204" pitchFamily="34" charset="0"/>
                <a:cs typeface="Arial" panose="020B0604020202020204" pitchFamily="34" charset="0"/>
              </a:rPr>
              <a:t>methods</a:t>
            </a:r>
            <a:endParaRPr lang="ro-RO" sz="3200" b="1" dirty="0">
              <a:latin typeface="Arial" panose="020B0604020202020204" pitchFamily="34" charset="0"/>
              <a:cs typeface="Arial" panose="020B0604020202020204" pitchFamily="34" charset="0"/>
            </a:endParaRPr>
          </a:p>
          <a:p>
            <a:pPr algn="l">
              <a:spcBef>
                <a:spcPts val="0"/>
              </a:spcBef>
            </a:pP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The experimental research was carried out at the “Mircea </a:t>
            </a:r>
            <a:r>
              <a:rPr lang="en-US" sz="3200" dirty="0" err="1">
                <a:latin typeface="Arial" panose="020B0604020202020204" pitchFamily="34" charset="0"/>
                <a:cs typeface="Arial" panose="020B0604020202020204" pitchFamily="34" charset="0"/>
              </a:rPr>
              <a:t>Moțoc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Perieni</a:t>
            </a:r>
            <a:r>
              <a:rPr lang="en-US" sz="3200" dirty="0">
                <a:latin typeface="Arial" panose="020B0604020202020204" pitchFamily="34" charset="0"/>
                <a:cs typeface="Arial" panose="020B0604020202020204" pitchFamily="34" charset="0"/>
              </a:rPr>
              <a:t> Soil Erosion Control Research and Development Station, within the Valea </a:t>
            </a:r>
            <a:r>
              <a:rPr lang="en-US" sz="3200" dirty="0" err="1">
                <a:latin typeface="Arial" panose="020B0604020202020204" pitchFamily="34" charset="0"/>
                <a:cs typeface="Arial" panose="020B0604020202020204" pitchFamily="34" charset="0"/>
              </a:rPr>
              <a:t>Țărnii</a:t>
            </a:r>
            <a:r>
              <a:rPr lang="en-US" sz="3200" dirty="0">
                <a:latin typeface="Arial" panose="020B0604020202020204" pitchFamily="34" charset="0"/>
                <a:cs typeface="Arial" panose="020B0604020202020204" pitchFamily="34" charset="0"/>
              </a:rPr>
              <a:t> watershed, on sloping lands representative of the pedoclimatic conditions specific to the hilly region of eastern Romania. The experiments were organized under field conditions within a long-term experimental system aimed at evaluating the influence of major technological factors on soil water conservation.</a:t>
            </a:r>
            <a:endParaRPr lang="ro-RO" sz="3200" dirty="0">
              <a:latin typeface="Arial" panose="020B0604020202020204" pitchFamily="34" charset="0"/>
              <a:cs typeface="Arial" panose="020B0604020202020204" pitchFamily="34" charset="0"/>
            </a:endParaRPr>
          </a:p>
          <a:p>
            <a:pPr algn="l">
              <a:spcBef>
                <a:spcPts val="0"/>
              </a:spcBef>
            </a:pPr>
            <a:r>
              <a:rPr lang="ro-RO" sz="3200" dirty="0">
                <a:latin typeface="Arial" panose="020B0604020202020204" pitchFamily="34" charset="0"/>
                <a:cs typeface="Arial" panose="020B0604020202020204" pitchFamily="34" charset="0"/>
              </a:rPr>
              <a:t>   </a:t>
            </a:r>
            <a:r>
              <a:rPr lang="ro-RO" sz="3200" b="1" i="1" dirty="0">
                <a:latin typeface="Arial" panose="020B0604020202020204" pitchFamily="34" charset="0"/>
                <a:cs typeface="Arial" panose="020B0604020202020204" pitchFamily="34" charset="0"/>
              </a:rPr>
              <a:t>Experimental </a:t>
            </a:r>
            <a:r>
              <a:rPr lang="en-US" sz="3200" b="1" i="1" noProof="0" dirty="0">
                <a:latin typeface="Arial" panose="020B0604020202020204" pitchFamily="34" charset="0"/>
                <a:cs typeface="Arial" panose="020B0604020202020204" pitchFamily="34" charset="0"/>
              </a:rPr>
              <a:t>Factors</a:t>
            </a:r>
            <a:r>
              <a:rPr lang="ro-RO"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Two</a:t>
            </a:r>
            <a:r>
              <a:rPr lang="ro-RO" sz="3200" dirty="0">
                <a:latin typeface="Arial" panose="020B0604020202020204" pitchFamily="34" charset="0"/>
                <a:cs typeface="Arial" panose="020B0604020202020204" pitchFamily="34" charset="0"/>
              </a:rPr>
              <a:t> </a:t>
            </a:r>
            <a:r>
              <a:rPr lang="ro-RO" sz="3200" dirty="0" err="1">
                <a:latin typeface="Arial" panose="020B0604020202020204" pitchFamily="34" charset="0"/>
                <a:cs typeface="Arial" panose="020B0604020202020204" pitchFamily="34" charset="0"/>
              </a:rPr>
              <a:t>main</a:t>
            </a:r>
            <a:r>
              <a:rPr lang="ro-RO" sz="3200" dirty="0">
                <a:latin typeface="Arial" panose="020B0604020202020204" pitchFamily="34" charset="0"/>
                <a:cs typeface="Arial" panose="020B0604020202020204" pitchFamily="34" charset="0"/>
              </a:rPr>
              <a:t> experimental </a:t>
            </a:r>
            <a:r>
              <a:rPr lang="en-US" sz="3200" noProof="0" dirty="0">
                <a:latin typeface="Arial" panose="020B0604020202020204" pitchFamily="34" charset="0"/>
                <a:cs typeface="Arial" panose="020B0604020202020204" pitchFamily="34" charset="0"/>
              </a:rPr>
              <a:t>factors were studied, each including several variants organized </a:t>
            </a:r>
            <a:r>
              <a:rPr lang="ro-RO" sz="3200" dirty="0">
                <a:latin typeface="Arial" panose="020B0604020202020204" pitchFamily="34" charset="0"/>
                <a:cs typeface="Arial" panose="020B0604020202020204" pitchFamily="34" charset="0"/>
              </a:rPr>
              <a:t>in </a:t>
            </a:r>
            <a:r>
              <a:rPr lang="en-US" sz="3200" noProof="0" dirty="0">
                <a:latin typeface="Arial" panose="020B0604020202020204" pitchFamily="34" charset="0"/>
                <a:cs typeface="Arial" panose="020B0604020202020204" pitchFamily="34" charset="0"/>
              </a:rPr>
              <a:t>distinct experiments</a:t>
            </a:r>
            <a:r>
              <a:rPr lang="ro-RO" sz="3200" dirty="0">
                <a:latin typeface="Arial" panose="020B0604020202020204" pitchFamily="34" charset="0"/>
                <a:cs typeface="Arial" panose="020B0604020202020204" pitchFamily="34" charset="0"/>
              </a:rPr>
              <a:t>.</a:t>
            </a:r>
          </a:p>
          <a:p>
            <a:pPr algn="l">
              <a:spcBef>
                <a:spcPts val="0"/>
              </a:spcBef>
            </a:pPr>
            <a:r>
              <a:rPr lang="en-US" sz="3200" noProof="0" dirty="0">
                <a:latin typeface="Arial" panose="020B0604020202020204" pitchFamily="34" charset="0"/>
                <a:cs typeface="Arial" panose="020B0604020202020204" pitchFamily="34" charset="0"/>
              </a:rPr>
              <a:t>Factor A – Soil Tillage / Soil Protection System</a:t>
            </a:r>
            <a:r>
              <a:rPr lang="ro-RO" sz="3200" noProof="0" dirty="0">
                <a:latin typeface="Arial" panose="020B0604020202020204" pitchFamily="34" charset="0"/>
                <a:cs typeface="Arial" panose="020B0604020202020204" pitchFamily="34" charset="0"/>
              </a:rPr>
              <a:t>                                                                                                                         Factor  B – </a:t>
            </a:r>
            <a:r>
              <a:rPr lang="ro-RO" sz="3200" noProof="0" dirty="0" err="1">
                <a:latin typeface="Arial" panose="020B0604020202020204" pitchFamily="34" charset="0"/>
                <a:cs typeface="Arial" panose="020B0604020202020204" pitchFamily="34" charset="0"/>
              </a:rPr>
              <a:t>Fertilizer</a:t>
            </a:r>
            <a:r>
              <a:rPr lang="ro-RO" sz="3200" noProof="0" dirty="0">
                <a:latin typeface="Arial" panose="020B0604020202020204" pitchFamily="34" charset="0"/>
                <a:cs typeface="Arial" panose="020B0604020202020204" pitchFamily="34" charset="0"/>
              </a:rPr>
              <a:t> </a:t>
            </a:r>
            <a:r>
              <a:rPr lang="ro-RO" sz="3200" noProof="0" dirty="0" err="1">
                <a:latin typeface="Arial" panose="020B0604020202020204" pitchFamily="34" charset="0"/>
                <a:cs typeface="Arial" panose="020B0604020202020204" pitchFamily="34" charset="0"/>
              </a:rPr>
              <a:t>Dose</a:t>
            </a:r>
            <a:r>
              <a:rPr lang="ro-RO" sz="3200" noProof="0" dirty="0">
                <a:latin typeface="Arial" panose="020B0604020202020204" pitchFamily="34" charset="0"/>
                <a:cs typeface="Arial" panose="020B0604020202020204" pitchFamily="34" charset="0"/>
              </a:rPr>
              <a:t>    </a:t>
            </a:r>
          </a:p>
          <a:p>
            <a:pPr algn="l">
              <a:spcBef>
                <a:spcPts val="0"/>
              </a:spcBef>
            </a:pPr>
            <a:r>
              <a:rPr lang="ro-RO" sz="3200" noProof="0" dirty="0">
                <a:latin typeface="Arial" panose="020B0604020202020204" pitchFamily="34" charset="0"/>
                <a:cs typeface="Arial" panose="020B0604020202020204" pitchFamily="34" charset="0"/>
              </a:rPr>
              <a:t>                                             </a:t>
            </a:r>
            <a:r>
              <a:rPr lang="en-US" sz="3200" noProof="0" dirty="0">
                <a:latin typeface="Arial" panose="020B0604020202020204" pitchFamily="34" charset="0"/>
                <a:cs typeface="Arial" panose="020B0604020202020204" pitchFamily="34" charset="0"/>
              </a:rPr>
              <a:t>a1 – no-tillage system (untilled soil protected by crop residues) </a:t>
            </a:r>
            <a:r>
              <a:rPr lang="ro-RO" sz="3200" noProof="0" dirty="0">
                <a:latin typeface="Arial" panose="020B0604020202020204" pitchFamily="34" charset="0"/>
                <a:cs typeface="Arial" panose="020B0604020202020204" pitchFamily="34" charset="0"/>
              </a:rPr>
              <a:t>                                                              b₁ – </a:t>
            </a:r>
            <a:r>
              <a:rPr lang="ro-RO" sz="3200" noProof="0" dirty="0" err="1">
                <a:latin typeface="Arial" panose="020B0604020202020204" pitchFamily="34" charset="0"/>
                <a:cs typeface="Arial" panose="020B0604020202020204" pitchFamily="34" charset="0"/>
              </a:rPr>
              <a:t>Unfertilized</a:t>
            </a:r>
            <a:r>
              <a:rPr lang="ro-RO" sz="3200" noProof="0" dirty="0">
                <a:latin typeface="Arial" panose="020B0604020202020204" pitchFamily="34" charset="0"/>
                <a:cs typeface="Arial" panose="020B0604020202020204" pitchFamily="34" charset="0"/>
              </a:rPr>
              <a:t> (control);</a:t>
            </a:r>
            <a:endParaRPr lang="en-US" sz="3200" noProof="0" dirty="0">
              <a:latin typeface="Arial" panose="020B0604020202020204" pitchFamily="34" charset="0"/>
              <a:cs typeface="Arial" panose="020B0604020202020204" pitchFamily="34" charset="0"/>
            </a:endParaRPr>
          </a:p>
          <a:p>
            <a:pPr algn="l">
              <a:spcBef>
                <a:spcPts val="0"/>
              </a:spcBef>
            </a:pPr>
            <a:r>
              <a:rPr lang="ro-RO" sz="3200" noProof="0" dirty="0">
                <a:latin typeface="Arial" panose="020B0604020202020204" pitchFamily="34" charset="0"/>
                <a:cs typeface="Arial" panose="020B0604020202020204" pitchFamily="34" charset="0"/>
              </a:rPr>
              <a:t>                                             </a:t>
            </a:r>
            <a:r>
              <a:rPr lang="en-US" sz="3200" noProof="0" dirty="0">
                <a:latin typeface="Arial" panose="020B0604020202020204" pitchFamily="34" charset="0"/>
                <a:cs typeface="Arial" panose="020B0604020202020204" pitchFamily="34" charset="0"/>
              </a:rPr>
              <a:t>a2 – minimum tillage system (chisel tillage with partial residue incorporation)</a:t>
            </a:r>
            <a:r>
              <a:rPr lang="ro-RO" sz="3200" noProof="0" dirty="0">
                <a:latin typeface="Arial" panose="020B0604020202020204" pitchFamily="34" charset="0"/>
                <a:cs typeface="Arial" panose="020B0604020202020204" pitchFamily="34" charset="0"/>
              </a:rPr>
              <a:t>                                          b₂ – N32P32;</a:t>
            </a:r>
          </a:p>
          <a:p>
            <a:pPr algn="l">
              <a:spcBef>
                <a:spcPts val="0"/>
              </a:spcBef>
            </a:pPr>
            <a:r>
              <a:rPr lang="ro-RO" sz="3200" dirty="0">
                <a:latin typeface="Arial" panose="020B0604020202020204" pitchFamily="34" charset="0"/>
                <a:cs typeface="Arial" panose="020B0604020202020204" pitchFamily="34" charset="0"/>
              </a:rPr>
              <a:t>                                             </a:t>
            </a:r>
            <a:r>
              <a:rPr lang="en-US" sz="3200" noProof="0" dirty="0">
                <a:latin typeface="Arial" panose="020B0604020202020204" pitchFamily="34" charset="0"/>
                <a:cs typeface="Arial" panose="020B0604020202020204" pitchFamily="34" charset="0"/>
              </a:rPr>
              <a:t>a</a:t>
            </a:r>
            <a:r>
              <a:rPr lang="ro-RO" sz="3200" noProof="0" dirty="0">
                <a:latin typeface="Arial" panose="020B0604020202020204" pitchFamily="34" charset="0"/>
                <a:cs typeface="Arial" panose="020B0604020202020204" pitchFamily="34" charset="0"/>
              </a:rPr>
              <a:t>3</a:t>
            </a:r>
            <a:r>
              <a:rPr lang="en-US" sz="3200" noProof="0" dirty="0">
                <a:latin typeface="Arial" panose="020B0604020202020204" pitchFamily="34" charset="0"/>
                <a:cs typeface="Arial" panose="020B0604020202020204" pitchFamily="34" charset="0"/>
              </a:rPr>
              <a:t> – conventional system (crop residues incorporated by plowing) </a:t>
            </a:r>
            <a:r>
              <a:rPr lang="ro-RO" sz="3200" noProof="0" dirty="0">
                <a:latin typeface="Arial" panose="020B0604020202020204" pitchFamily="34" charset="0"/>
                <a:cs typeface="Arial" panose="020B0604020202020204" pitchFamily="34" charset="0"/>
              </a:rPr>
              <a:t>                                                          b₃ – N96P96;</a:t>
            </a:r>
          </a:p>
          <a:p>
            <a:pPr algn="l">
              <a:spcBef>
                <a:spcPts val="0"/>
              </a:spcBef>
            </a:pPr>
            <a:r>
              <a:rPr lang="ro-RO" sz="3200" dirty="0">
                <a:latin typeface="Arial" panose="020B0604020202020204" pitchFamily="34" charset="0"/>
                <a:cs typeface="Arial" panose="020B0604020202020204" pitchFamily="34" charset="0"/>
              </a:rPr>
              <a:t>       </a:t>
            </a:r>
            <a:r>
              <a:rPr lang="ro-RO" sz="3200" b="1" i="1" dirty="0">
                <a:latin typeface="Arial" panose="020B0604020202020204" pitchFamily="34" charset="0"/>
                <a:cs typeface="Arial" panose="020B0604020202020204" pitchFamily="34" charset="0"/>
              </a:rPr>
              <a:t>Experimental Design. </a:t>
            </a:r>
            <a:r>
              <a:rPr lang="en-US" sz="3200" dirty="0">
                <a:latin typeface="Arial" panose="020B0604020202020204" pitchFamily="34" charset="0"/>
                <a:cs typeface="Arial" panose="020B0604020202020204" pitchFamily="34" charset="0"/>
              </a:rPr>
              <a:t>The experiments were organized within a three-year crop rotation: pea → wheat</a:t>
            </a: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maize</a:t>
            </a:r>
            <a:r>
              <a:rPr lang="ro-RO" sz="3200" dirty="0">
                <a:latin typeface="Arial" panose="020B0604020202020204" pitchFamily="34" charset="0"/>
                <a:cs typeface="Arial" panose="020B0604020202020204" pitchFamily="34" charset="0"/>
              </a:rPr>
              <a:t>                      b₄ – N128 P128</a:t>
            </a:r>
          </a:p>
          <a:p>
            <a:pPr algn="l">
              <a:spcBef>
                <a:spcPts val="0"/>
              </a:spcBef>
            </a:pPr>
            <a:r>
              <a:rPr lang="ro-R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Within the crop rotation</a:t>
            </a:r>
            <a:r>
              <a:rPr lang="ro-RO" sz="3200" dirty="0">
                <a:latin typeface="Arial" panose="020B0604020202020204" pitchFamily="34" charset="0"/>
                <a:cs typeface="Arial" panose="020B0604020202020204" pitchFamily="34" charset="0"/>
              </a:rPr>
              <a:t>  :                                                                                                                                                                        b₅ – </a:t>
            </a:r>
            <a:r>
              <a:rPr lang="en-US" sz="3200" noProof="0" dirty="0">
                <a:latin typeface="Arial" panose="020B0604020202020204" pitchFamily="34" charset="0"/>
                <a:cs typeface="Arial" panose="020B0604020202020204" pitchFamily="34" charset="0"/>
              </a:rPr>
              <a:t>Farmyard manure 50 t/ha (applied once every 5 years</a:t>
            </a:r>
            <a:r>
              <a:rPr lang="ro-RO" sz="3200" dirty="0">
                <a:latin typeface="Arial" panose="020B0604020202020204" pitchFamily="34" charset="0"/>
                <a:cs typeface="Arial" panose="020B0604020202020204" pitchFamily="34" charset="0"/>
              </a:rPr>
              <a:t>).</a:t>
            </a:r>
          </a:p>
          <a:p>
            <a:pPr marL="457200" indent="-457200" algn="l">
              <a:spcBef>
                <a:spcPts val="0"/>
              </a:spcBef>
              <a:buFont typeface="Wingdings" panose="05000000000000000000" pitchFamily="2" charset="2"/>
              <a:buChar char="Ø"/>
            </a:pPr>
            <a:r>
              <a:rPr lang="en-US" sz="3200" noProof="0" dirty="0">
                <a:latin typeface="Arial" panose="020B0604020202020204" pitchFamily="34" charset="0"/>
                <a:cs typeface="Arial" panose="020B0604020202020204" pitchFamily="34" charset="0"/>
              </a:rPr>
              <a:t>conventional</a:t>
            </a:r>
            <a:r>
              <a:rPr lang="ro-RO" sz="3200" dirty="0">
                <a:latin typeface="Arial" panose="020B0604020202020204" pitchFamily="34" charset="0"/>
                <a:cs typeface="Arial" panose="020B0604020202020204" pitchFamily="34" charset="0"/>
              </a:rPr>
              <a:t> </a:t>
            </a:r>
            <a:r>
              <a:rPr lang="en-US" sz="3200" noProof="0" dirty="0">
                <a:latin typeface="Arial" panose="020B0604020202020204" pitchFamily="34" charset="0"/>
                <a:cs typeface="Arial" panose="020B0604020202020204" pitchFamily="34" charset="0"/>
              </a:rPr>
              <a:t>technologies were applied for pea and wheat crops; </a:t>
            </a:r>
          </a:p>
          <a:p>
            <a:pPr marL="457200" indent="-457200" algn="l">
              <a:spcBef>
                <a:spcPts val="0"/>
              </a:spcBef>
              <a:buFont typeface="Wingdings" panose="05000000000000000000" pitchFamily="2" charset="2"/>
              <a:buChar char="Ø"/>
            </a:pPr>
            <a:r>
              <a:rPr lang="en-US" sz="3200" noProof="0" dirty="0">
                <a:latin typeface="Arial" panose="020B0604020202020204" pitchFamily="34" charset="0"/>
                <a:cs typeface="Arial" panose="020B0604020202020204" pitchFamily="34" charset="0"/>
              </a:rPr>
              <a:t>maize represented the test crop for evaluating tillage systems and soil water conservation. </a:t>
            </a:r>
            <a:endParaRPr lang="ro-RO" sz="3200" dirty="0">
              <a:latin typeface="Arial" panose="020B0604020202020204" pitchFamily="34" charset="0"/>
              <a:cs typeface="Arial" panose="020B0604020202020204" pitchFamily="34" charset="0"/>
            </a:endParaRPr>
          </a:p>
          <a:p>
            <a:pPr algn="l"/>
            <a:r>
              <a:rPr lang="en-US" sz="3200" b="1" noProof="0" dirty="0">
                <a:latin typeface="Arial" panose="020B0604020202020204" pitchFamily="34" charset="0"/>
                <a:cs typeface="Arial" panose="020B0604020202020204" pitchFamily="34" charset="0"/>
              </a:rPr>
              <a:t>Results and methods</a:t>
            </a:r>
          </a:p>
          <a:p>
            <a:pPr marL="90170" marR="0" indent="457200" algn="ctr">
              <a:lnSpc>
                <a:spcPts val="1200"/>
              </a:lnSpc>
              <a:spcBef>
                <a:spcPts val="0"/>
              </a:spcBef>
              <a:spcAft>
                <a:spcPts val="0"/>
              </a:spcAft>
            </a:pPr>
            <a:endParaRPr lang="ro-RO" sz="3200" b="1" i="1" dirty="0">
              <a:latin typeface="Times New Roman" panose="02020603050405020304" pitchFamily="18" charset="0"/>
              <a:ea typeface="Calibri" panose="020F0502020204030204" pitchFamily="34" charset="0"/>
              <a:cs typeface="Times New Roman" panose="02020603050405020304" pitchFamily="18" charset="0"/>
            </a:endParaRPr>
          </a:p>
          <a:p>
            <a:pPr marL="90170" marR="0" indent="457200">
              <a:lnSpc>
                <a:spcPts val="12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B96D49F-304F-4CC0-A721-DCFBAE58D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2037" y="717333"/>
            <a:ext cx="3212257" cy="2530584"/>
          </a:xfrm>
          <a:prstGeom prst="rect">
            <a:avLst/>
          </a:prstGeom>
        </p:spPr>
      </p:pic>
      <p:pic>
        <p:nvPicPr>
          <p:cNvPr id="7" name="Picture 6">
            <a:extLst>
              <a:ext uri="{FF2B5EF4-FFF2-40B4-BE49-F238E27FC236}">
                <a16:creationId xmlns:a16="http://schemas.microsoft.com/office/drawing/2014/main" id="{884A8307-F0A3-4D5A-BE58-7D06458A2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81" y="560225"/>
            <a:ext cx="2857500" cy="2844800"/>
          </a:xfrm>
          <a:prstGeom prst="rect">
            <a:avLst/>
          </a:prstGeom>
        </p:spPr>
      </p:pic>
      <p:cxnSp>
        <p:nvCxnSpPr>
          <p:cNvPr id="9" name="Straight Connector 8">
            <a:extLst>
              <a:ext uri="{FF2B5EF4-FFF2-40B4-BE49-F238E27FC236}">
                <a16:creationId xmlns:a16="http://schemas.microsoft.com/office/drawing/2014/main" id="{5981E195-878D-48EE-9D49-86102C88D046}"/>
              </a:ext>
            </a:extLst>
          </p:cNvPr>
          <p:cNvCxnSpPr>
            <a:cxnSpLocks/>
            <a:endCxn id="2" idx="3"/>
          </p:cNvCxnSpPr>
          <p:nvPr/>
        </p:nvCxnSpPr>
        <p:spPr>
          <a:xfrm>
            <a:off x="0" y="4195838"/>
            <a:ext cx="4319587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BAEE2-22D0-4E52-BDF5-49DC20C52A94}"/>
              </a:ext>
            </a:extLst>
          </p:cNvPr>
          <p:cNvCxnSpPr>
            <a:cxnSpLocks/>
          </p:cNvCxnSpPr>
          <p:nvPr/>
        </p:nvCxnSpPr>
        <p:spPr>
          <a:xfrm>
            <a:off x="0" y="8308942"/>
            <a:ext cx="431958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77B8B52-7040-4F61-8CB9-84476FB64509}"/>
              </a:ext>
            </a:extLst>
          </p:cNvPr>
          <p:cNvSpPr txBox="1"/>
          <p:nvPr/>
        </p:nvSpPr>
        <p:spPr>
          <a:xfrm>
            <a:off x="364052" y="26792363"/>
            <a:ext cx="42831823" cy="1569660"/>
          </a:xfrm>
          <a:prstGeom prst="rect">
            <a:avLst/>
          </a:prstGeom>
          <a:noFill/>
        </p:spPr>
        <p:txBody>
          <a:bodyPr wrap="square" rtlCol="0">
            <a:spAutoFit/>
          </a:bodyPr>
          <a:lstStyle/>
          <a:p>
            <a:r>
              <a:rPr lang="ro-RO" sz="3200" b="1" dirty="0">
                <a:latin typeface="Arial" panose="020B0604020202020204" pitchFamily="34" charset="0"/>
                <a:cs typeface="Arial" panose="020B0604020202020204" pitchFamily="34" charset="0"/>
              </a:rPr>
              <a:t>    </a:t>
            </a:r>
            <a:r>
              <a:rPr lang="en-US" sz="3200" b="1" noProof="0" dirty="0">
                <a:latin typeface="Arial" panose="020B0604020202020204" pitchFamily="34" charset="0"/>
                <a:cs typeface="Arial" panose="020B0604020202020204" pitchFamily="34" charset="0"/>
              </a:rPr>
              <a:t>Conclusions</a:t>
            </a:r>
            <a:r>
              <a:rPr lang="ro-RO" sz="3200" b="1" noProof="0" dirty="0">
                <a:latin typeface="Arial" panose="020B0604020202020204" pitchFamily="34" charset="0"/>
                <a:cs typeface="Arial" panose="020B0604020202020204" pitchFamily="34" charset="0"/>
              </a:rPr>
              <a:t>: 1.</a:t>
            </a:r>
            <a:r>
              <a:rPr lang="en-US" sz="3200" b="1" noProof="0" dirty="0">
                <a:latin typeface="Arial" panose="020B0604020202020204" pitchFamily="34" charset="0"/>
                <a:cs typeface="Arial" panose="020B0604020202020204" pitchFamily="34" charset="0"/>
              </a:rPr>
              <a:t> 	Conservation systems significantly improved soil water conservation. </a:t>
            </a:r>
            <a:r>
              <a:rPr lang="ro-RO" sz="3200" b="1" noProof="0" dirty="0">
                <a:latin typeface="Arial" panose="020B0604020202020204" pitchFamily="34" charset="0"/>
                <a:cs typeface="Arial" panose="020B0604020202020204" pitchFamily="34" charset="0"/>
              </a:rPr>
              <a:t>          2. </a:t>
            </a:r>
            <a:r>
              <a:rPr lang="en-US" sz="3200" b="1" noProof="0" dirty="0">
                <a:latin typeface="Arial" panose="020B0604020202020204" pitchFamily="34" charset="0"/>
                <a:cs typeface="Arial" panose="020B0604020202020204" pitchFamily="34" charset="0"/>
              </a:rPr>
              <a:t>Conservation tillage enhanced soil water infiltration. </a:t>
            </a:r>
            <a:r>
              <a:rPr lang="ro-RO" sz="3200" b="1" dirty="0">
                <a:latin typeface="Arial" panose="020B0604020202020204" pitchFamily="34" charset="0"/>
                <a:cs typeface="Arial" panose="020B0604020202020204" pitchFamily="34" charset="0"/>
              </a:rPr>
              <a:t>    </a:t>
            </a:r>
            <a:r>
              <a:rPr lang="en-US" sz="3200" b="1" noProof="0" dirty="0">
                <a:latin typeface="Arial" panose="020B0604020202020204" pitchFamily="34" charset="0"/>
                <a:cs typeface="Arial" panose="020B0604020202020204" pitchFamily="34" charset="0"/>
              </a:rPr>
              <a:t>3.	Conservation systems reduced runoff and erosion processes. </a:t>
            </a:r>
          </a:p>
          <a:p>
            <a:pPr marL="514350" indent="-514350">
              <a:buAutoNum type="arabicPeriod" startAt="4"/>
            </a:pPr>
            <a:r>
              <a:rPr lang="en-US" sz="3200" dirty="0">
                <a:latin typeface="Arial" panose="020B0604020202020204" pitchFamily="34" charset="0"/>
                <a:cs typeface="Arial" panose="020B0604020202020204" pitchFamily="34" charset="0"/>
              </a:rPr>
              <a:t>Fertilization significantly influenced maize yield. 5.	The interaction between tillage system and fertilization decisively influenced production level. 6.The conventional system achieved high yields but involved increased degradation risks.</a:t>
            </a:r>
            <a:r>
              <a:rPr lang="ro-RO"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7</a:t>
            </a:r>
            <a:r>
              <a:rPr lang="en-US" sz="3200" dirty="0">
                <a:latin typeface="Arial" panose="020B0604020202020204" pitchFamily="34" charset="0"/>
                <a:cs typeface="Arial" panose="020B0604020202020204" pitchFamily="34" charset="0"/>
              </a:rPr>
              <a:t>.	Climate change intensifies the necessity of implementing conservation agriculture.</a:t>
            </a:r>
          </a:p>
        </p:txBody>
      </p:sp>
      <p:pic>
        <p:nvPicPr>
          <p:cNvPr id="6" name="Imagine 5">
            <a:extLst>
              <a:ext uri="{FF2B5EF4-FFF2-40B4-BE49-F238E27FC236}">
                <a16:creationId xmlns:a16="http://schemas.microsoft.com/office/drawing/2014/main" id="{6922E95A-3AD4-A702-8397-65C03D2BD2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6992600"/>
            <a:ext cx="11963400" cy="8480347"/>
          </a:xfrm>
          <a:prstGeom prst="rect">
            <a:avLst/>
          </a:prstGeom>
          <a:noFill/>
        </p:spPr>
      </p:pic>
      <p:sp>
        <p:nvSpPr>
          <p:cNvPr id="10" name="CasetăText 9">
            <a:extLst>
              <a:ext uri="{FF2B5EF4-FFF2-40B4-BE49-F238E27FC236}">
                <a16:creationId xmlns:a16="http://schemas.microsoft.com/office/drawing/2014/main" id="{577C9EE9-5522-F5CD-64E4-24784A747A38}"/>
              </a:ext>
            </a:extLst>
          </p:cNvPr>
          <p:cNvSpPr txBox="1"/>
          <p:nvPr/>
        </p:nvSpPr>
        <p:spPr>
          <a:xfrm rot="10800000" flipV="1">
            <a:off x="364052" y="25435522"/>
            <a:ext cx="12361348" cy="1279389"/>
          </a:xfrm>
          <a:prstGeom prst="rect">
            <a:avLst/>
          </a:prstGeom>
          <a:noFill/>
        </p:spPr>
        <p:txBody>
          <a:bodyPr wrap="square">
            <a:spAutoFit/>
          </a:bodyPr>
          <a:lstStyle/>
          <a:p>
            <a:pPr marL="457200" algn="ctr">
              <a:lnSpc>
                <a:spcPct val="115000"/>
              </a:lnSpc>
              <a:spcAft>
                <a:spcPts val="800"/>
              </a:spcAft>
              <a:buNone/>
            </a:pPr>
            <a:r>
              <a:rPr lang="en-US" sz="3200" b="1" i="1" kern="100" dirty="0">
                <a:effectLst/>
                <a:latin typeface="Arial" panose="020B0604020202020204" pitchFamily="34" charset="0"/>
                <a:ea typeface="Calibri" panose="020F0502020204030204" pitchFamily="34" charset="0"/>
                <a:cs typeface="Arial" panose="020B0604020202020204" pitchFamily="34" charset="0"/>
              </a:rPr>
              <a:t>Fig. 3.1. Evolution of Soil Moisture in Maize Depending</a:t>
            </a:r>
            <a:endParaRPr lang="ro-RO" sz="3200" b="1" i="1" kern="100" dirty="0">
              <a:effectLst/>
              <a:latin typeface="Arial" panose="020B0604020202020204" pitchFamily="34" charset="0"/>
              <a:ea typeface="Calibri" panose="020F0502020204030204" pitchFamily="34" charset="0"/>
              <a:cs typeface="Arial" panose="020B0604020202020204" pitchFamily="34" charset="0"/>
            </a:endParaRPr>
          </a:p>
          <a:p>
            <a:pPr marL="457200" algn="ctr">
              <a:lnSpc>
                <a:spcPct val="115000"/>
              </a:lnSpc>
              <a:spcAft>
                <a:spcPts val="800"/>
              </a:spcAft>
              <a:buNone/>
            </a:pPr>
            <a:r>
              <a:rPr lang="en-US" sz="3200" b="1" i="1" kern="100" dirty="0">
                <a:effectLst/>
                <a:latin typeface="Arial" panose="020B0604020202020204" pitchFamily="34" charset="0"/>
                <a:ea typeface="Calibri" panose="020F0502020204030204" pitchFamily="34" charset="0"/>
                <a:cs typeface="Arial" panose="020B0604020202020204" pitchFamily="34" charset="0"/>
              </a:rPr>
              <a:t> on the Growth Stage</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Imagine 14">
            <a:extLst>
              <a:ext uri="{FF2B5EF4-FFF2-40B4-BE49-F238E27FC236}">
                <a16:creationId xmlns:a16="http://schemas.microsoft.com/office/drawing/2014/main" id="{38A85D1E-C1E9-28A3-2116-5D4B5C3142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58" b="8145"/>
          <a:stretch>
            <a:fillRect/>
          </a:stretch>
        </p:blipFill>
        <p:spPr bwMode="auto">
          <a:xfrm>
            <a:off x="14037748" y="17451300"/>
            <a:ext cx="11501438" cy="7320897"/>
          </a:xfrm>
          <a:prstGeom prst="rect">
            <a:avLst/>
          </a:prstGeom>
          <a:noFill/>
          <a:ln>
            <a:noFill/>
          </a:ln>
          <a:extLst>
            <a:ext uri="{53640926-AAD7-44D8-BBD7-CCE9431645EC}">
              <a14:shadowObscured xmlns:a14="http://schemas.microsoft.com/office/drawing/2010/main"/>
            </a:ext>
          </a:extLst>
        </p:spPr>
      </p:pic>
      <p:sp>
        <p:nvSpPr>
          <p:cNvPr id="17" name="CasetăText 16">
            <a:extLst>
              <a:ext uri="{FF2B5EF4-FFF2-40B4-BE49-F238E27FC236}">
                <a16:creationId xmlns:a16="http://schemas.microsoft.com/office/drawing/2014/main" id="{56C6C2B9-3B86-801A-7B2A-8C0751DB4B92}"/>
              </a:ext>
            </a:extLst>
          </p:cNvPr>
          <p:cNvSpPr txBox="1"/>
          <p:nvPr/>
        </p:nvSpPr>
        <p:spPr>
          <a:xfrm>
            <a:off x="13580549" y="24910727"/>
            <a:ext cx="11958637" cy="1743106"/>
          </a:xfrm>
          <a:prstGeom prst="rect">
            <a:avLst/>
          </a:prstGeom>
          <a:noFill/>
        </p:spPr>
        <p:txBody>
          <a:bodyPr wrap="square">
            <a:spAutoFit/>
          </a:bodyPr>
          <a:lstStyle/>
          <a:p>
            <a:pPr marL="457200" algn="ctr">
              <a:lnSpc>
                <a:spcPct val="115000"/>
              </a:lnSpc>
              <a:spcAft>
                <a:spcPts val="800"/>
              </a:spcAft>
              <a:buNone/>
            </a:pPr>
            <a:r>
              <a:rPr lang="en-US" sz="3200" b="1" i="1" kern="100" dirty="0">
                <a:effectLst/>
                <a:latin typeface="Arial" panose="020B0604020202020204" pitchFamily="34" charset="0"/>
                <a:ea typeface="Calibri" panose="020F0502020204030204" pitchFamily="34" charset="0"/>
                <a:cs typeface="Arial" panose="020B0604020202020204" pitchFamily="34" charset="0"/>
              </a:rPr>
              <a:t>Fig. 3.4.4. Conceptual Model Regarding the Influence of Tillage Systems on Soil Water Regime and Climate Resilience</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8" name="Imagine 17">
            <a:extLst>
              <a:ext uri="{FF2B5EF4-FFF2-40B4-BE49-F238E27FC236}">
                <a16:creationId xmlns:a16="http://schemas.microsoft.com/office/drawing/2014/main" id="{FA506C30-C237-341B-F012-6E425D0DF3C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854" b="5139"/>
          <a:stretch>
            <a:fillRect/>
          </a:stretch>
        </p:blipFill>
        <p:spPr bwMode="auto">
          <a:xfrm>
            <a:off x="26394333" y="15621000"/>
            <a:ext cx="15582341" cy="9151197"/>
          </a:xfrm>
          <a:prstGeom prst="rect">
            <a:avLst/>
          </a:prstGeom>
          <a:solidFill>
            <a:srgbClr val="FFFF00">
              <a:alpha val="67000"/>
            </a:srgbClr>
          </a:solidFill>
          <a:ln w="28575">
            <a:solidFill>
              <a:sysClr val="windowText" lastClr="000000"/>
            </a:solidFill>
          </a:ln>
          <a:extLst>
            <a:ext uri="{53640926-AAD7-44D8-BBD7-CCE9431645EC}">
              <a14:shadowObscured xmlns:a14="http://schemas.microsoft.com/office/drawing/2010/main"/>
            </a:ext>
          </a:extLst>
        </p:spPr>
      </p:pic>
      <p:sp>
        <p:nvSpPr>
          <p:cNvPr id="20" name="CasetăText 19">
            <a:extLst>
              <a:ext uri="{FF2B5EF4-FFF2-40B4-BE49-F238E27FC236}">
                <a16:creationId xmlns:a16="http://schemas.microsoft.com/office/drawing/2014/main" id="{E1877B57-CA60-6B23-3577-65081689347A}"/>
              </a:ext>
            </a:extLst>
          </p:cNvPr>
          <p:cNvSpPr txBox="1"/>
          <p:nvPr/>
        </p:nvSpPr>
        <p:spPr>
          <a:xfrm>
            <a:off x="26394334" y="25045160"/>
            <a:ext cx="16437490" cy="1176797"/>
          </a:xfrm>
          <a:prstGeom prst="rect">
            <a:avLst/>
          </a:prstGeom>
          <a:noFill/>
        </p:spPr>
        <p:txBody>
          <a:bodyPr wrap="square">
            <a:spAutoFit/>
          </a:bodyPr>
          <a:lstStyle/>
          <a:p>
            <a:pPr algn="ctr">
              <a:lnSpc>
                <a:spcPct val="115000"/>
              </a:lnSpc>
              <a:spcAft>
                <a:spcPts val="800"/>
              </a:spcAft>
              <a:buNone/>
            </a:pPr>
            <a:r>
              <a:rPr lang="en-US" sz="3200" b="1" i="1" kern="100" dirty="0">
                <a:effectLst/>
                <a:latin typeface="Arial" panose="020B0604020202020204" pitchFamily="34" charset="0"/>
                <a:ea typeface="Calibri" panose="020F0502020204030204" pitchFamily="34" charset="0"/>
                <a:cs typeface="Arial" panose="020B0604020202020204" pitchFamily="34" charset="0"/>
              </a:rPr>
              <a:t>Fig. 3.5. Effect of the Interaction between Tillage System and Fertilization Level on Maize Yield during the 2021–2025 Period</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1894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1274</Words>
  <Application>Microsoft Office PowerPoint</Application>
  <PresentationFormat>Custom</PresentationFormat>
  <Paragraphs>55</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Times New Roman</vt:lpstr>
      <vt:lpstr>Wingdings</vt:lpstr>
      <vt:lpstr>Office Theme</vt:lpstr>
      <vt:lpstr>Conferința anuală ”Realizări și perspective în cercetarea agricolă și silvică românească” Ediția a V-a – 28 mai  2026  INTERACȚIUNEA DINTRE LUCRĂRILE SOLULUI, FERTILIZARE ȘI CONDIȚIILE PEDOCLIMATICE ÎN CONTEXTUL SCHIMBĂRILOR CLIMATICE, CU IMPLICAȚII ASUPRA EROZIUNII HIDRICE ȘI STABILITĂȚII PRODUCȚIILOR AGRICOLE PE TERENURI ÎN PANTĂ LA SCDCES „MIRCEA MOTOC” PERIENI                                                                                                          AUTORI:CSIII ing. drd. IONAȘCU ROXANA PATRICIA, CSII dr. ing. POPA Nelu ACS ing. PETREA ADRIAN, ACS ing. ZURBA Cosmin-Gabriel, ACS ing. Băeșu Sebastian-Gabriel </vt:lpstr>
      <vt:lpstr>The 5th Edition of the Annual Conference ” Romanian agricultural and forestry research:  achievements and prospectives” May 28, 2026  INTERACTION BETWEEN SOIL TILLAGE, FERTILIZATION, AND PEDOCLIMATIC CONDITIONS UNDER CLIMATE CHANGE, WITH IMPLICATIONS FOR WATER EROSION AND YIELD STABILITY ON SLOPING LANDS AT THE “MIRCEA MOȚOC” PERIENI SOIL EROSION CONTROL RESEARCH AND DEVELOPMENT STATION                                                                         AUTORI:CSIII ing. drd. IONAȘCU ROXANA PATRICIA, CSII dr. ing. POPA Nelu,  ACS ing. PETREA ADRIAN, ACS ing. ZURBA Cosmin-Gabriel ACS ing. Băeșu Sebastian-Gabriel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Conferința anuală ”Realizări și perspective în cercetarea agricolă și silvică românească” Ediția a V-a – 28 mai  2026</dc:title>
  <dc:creator>ZONNYA</dc:creator>
  <cp:lastModifiedBy>Cristina Zaharia | ASAS</cp:lastModifiedBy>
  <cp:revision>15</cp:revision>
  <dcterms:created xsi:type="dcterms:W3CDTF">2026-05-14T09:09:57Z</dcterms:created>
  <dcterms:modified xsi:type="dcterms:W3CDTF">2026-05-26T07:49:23Z</dcterms:modified>
</cp:coreProperties>
</file>